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lear Sans" panose="020B0604020202020204" charset="0"/>
      <p:regular r:id="rId29"/>
    </p:embeddedFont>
    <p:embeddedFont>
      <p:font typeface="DM Sans Bold" panose="020B0604020202020204" charset="0"/>
      <p:regular r:id="rId30"/>
    </p:embeddedFont>
    <p:embeddedFont>
      <p:font typeface="Calibri" panose="020F0502020204030204" pitchFamily="34" charset="0"/>
      <p:regular r:id="rId31"/>
      <p:bold r:id="rId32"/>
      <p:italic r:id="rId33"/>
      <p:boldItalic r:id="rId34"/>
    </p:embeddedFont>
    <p:embeddedFont>
      <p:font typeface="Clear Sans Bold" panose="020B0604020202020204" charset="0"/>
      <p:regular r:id="rId35"/>
    </p:embeddedFont>
    <p:embeddedFont>
      <p:font typeface="DM Sans" panose="020B0604020202020204" charset="0"/>
      <p:regular r:id="rId36"/>
    </p:embeddedFont>
    <p:embeddedFont>
      <p:font typeface="Baloo"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19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13.png"/><Relationship Id="rId4" Type="http://schemas.openxmlformats.org/officeDocument/2006/relationships/image" Target="../media/image17.sv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5.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6.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8.png"/><Relationship Id="rId14" Type="http://schemas.openxmlformats.org/officeDocument/2006/relationships/image" Target="../media/image27.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1.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7.sv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xmlns="" r:embed="rId30"/>
                </a:ext>
              </a:extLst>
            </a:blip>
            <a:stretch>
              <a:fillRect/>
            </a:stretch>
          </a:blipFill>
          <a:ln cap="sq">
            <a:noFill/>
            <a:prstDash val="solid"/>
            <a:miter/>
          </a:ln>
        </p:spPr>
      </p:sp>
      <p:sp>
        <p:nvSpPr>
          <p:cNvPr id="17" name="TextBox 17"/>
          <p:cNvSpPr txBox="1"/>
          <p:nvPr/>
        </p:nvSpPr>
        <p:spPr>
          <a:xfrm>
            <a:off x="3922030" y="2165569"/>
            <a:ext cx="10910396" cy="1657920"/>
          </a:xfrm>
          <a:prstGeom prst="rect">
            <a:avLst/>
          </a:prstGeom>
        </p:spPr>
        <p:txBody>
          <a:bodyPr lIns="0" tIns="0" rIns="0" bIns="0" rtlCol="0" anchor="t">
            <a:spAutoFit/>
          </a:bodyPr>
          <a:lstStyle/>
          <a:p>
            <a:pPr algn="ctr">
              <a:lnSpc>
                <a:spcPts val="12218"/>
              </a:lnSpc>
            </a:pPr>
            <a:r>
              <a:rPr lang="en-US" sz="12998" b="1">
                <a:solidFill>
                  <a:srgbClr val="000000"/>
                </a:solidFill>
                <a:latin typeface="DM Sans Bold"/>
                <a:ea typeface="DM Sans Bold"/>
                <a:cs typeface="DM Sans Bold"/>
                <a:sym typeface="DM Sans Bold"/>
              </a:rPr>
              <a:t>Final Project </a:t>
            </a:r>
          </a:p>
        </p:txBody>
      </p:sp>
      <p:sp>
        <p:nvSpPr>
          <p:cNvPr id="18" name="TextBox 18"/>
          <p:cNvSpPr txBox="1"/>
          <p:nvPr/>
        </p:nvSpPr>
        <p:spPr>
          <a:xfrm>
            <a:off x="4914102" y="5118889"/>
            <a:ext cx="8459795" cy="578026"/>
          </a:xfrm>
          <a:prstGeom prst="rect">
            <a:avLst/>
          </a:prstGeom>
        </p:spPr>
        <p:txBody>
          <a:bodyPr lIns="0" tIns="0" rIns="0" bIns="0" rtlCol="0" anchor="t">
            <a:spAutoFit/>
          </a:bodyPr>
          <a:lstStyle/>
          <a:p>
            <a:pPr algn="ctr">
              <a:lnSpc>
                <a:spcPts val="4381"/>
              </a:lnSpc>
            </a:pPr>
            <a:r>
              <a:rPr lang="en-US" sz="4381" b="1" spc="-87">
                <a:solidFill>
                  <a:srgbClr val="000000"/>
                </a:solidFill>
                <a:latin typeface="DM Sans Bold"/>
                <a:ea typeface="DM Sans Bold"/>
                <a:cs typeface="DM Sans Bold"/>
                <a:sym typeface="DM Sans Bold"/>
              </a:rPr>
              <a:t>Presented by Group 7</a:t>
            </a:r>
          </a:p>
        </p:txBody>
      </p:sp>
      <p:sp>
        <p:nvSpPr>
          <p:cNvPr id="19" name="Freeform 19"/>
          <p:cNvSpPr/>
          <p:nvPr/>
        </p:nvSpPr>
        <p:spPr>
          <a:xfrm>
            <a:off x="1775818" y="237103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0" name="TextBox 20"/>
          <p:cNvSpPr txBox="1"/>
          <p:nvPr/>
        </p:nvSpPr>
        <p:spPr>
          <a:xfrm>
            <a:off x="4992263" y="6310918"/>
            <a:ext cx="7910118" cy="3053400"/>
          </a:xfrm>
          <a:prstGeom prst="rect">
            <a:avLst/>
          </a:prstGeom>
        </p:spPr>
        <p:txBody>
          <a:bodyPr lIns="0" tIns="0" rIns="0" bIns="0" rtlCol="0" anchor="t">
            <a:spAutoFit/>
          </a:bodyPr>
          <a:lstStyle/>
          <a:p>
            <a:pPr algn="ctr">
              <a:lnSpc>
                <a:spcPts val="3970"/>
              </a:lnSpc>
            </a:pPr>
            <a:r>
              <a:rPr lang="en-US" sz="2836" b="1" dirty="0" err="1">
                <a:solidFill>
                  <a:srgbClr val="000000"/>
                </a:solidFill>
                <a:latin typeface="DM Sans Bold"/>
                <a:ea typeface="DM Sans Bold"/>
                <a:cs typeface="DM Sans Bold"/>
                <a:sym typeface="DM Sans Bold"/>
              </a:rPr>
              <a:t>Nguyễn</a:t>
            </a:r>
            <a:r>
              <a:rPr lang="en-US" sz="2836" b="1" dirty="0">
                <a:solidFill>
                  <a:srgbClr val="000000"/>
                </a:solidFill>
                <a:latin typeface="DM Sans Bold"/>
                <a:ea typeface="DM Sans Bold"/>
                <a:cs typeface="DM Sans Bold"/>
                <a:sym typeface="DM Sans Bold"/>
              </a:rPr>
              <a:t> </a:t>
            </a:r>
            <a:r>
              <a:rPr lang="en-US" sz="2836" b="1" dirty="0" err="1">
                <a:solidFill>
                  <a:srgbClr val="000000"/>
                </a:solidFill>
                <a:latin typeface="DM Sans Bold"/>
                <a:ea typeface="DM Sans Bold"/>
                <a:cs typeface="DM Sans Bold"/>
                <a:sym typeface="DM Sans Bold"/>
              </a:rPr>
              <a:t>Công</a:t>
            </a:r>
            <a:r>
              <a:rPr lang="en-US" sz="2836" b="1" dirty="0">
                <a:solidFill>
                  <a:srgbClr val="000000"/>
                </a:solidFill>
                <a:latin typeface="DM Sans Bold"/>
                <a:ea typeface="DM Sans Bold"/>
                <a:cs typeface="DM Sans Bold"/>
                <a:sym typeface="DM Sans Bold"/>
              </a:rPr>
              <a:t> Tuấn-2101040201 </a:t>
            </a:r>
          </a:p>
          <a:p>
            <a:pPr algn="ctr">
              <a:lnSpc>
                <a:spcPts val="3970"/>
              </a:lnSpc>
            </a:pPr>
            <a:r>
              <a:rPr lang="en-US" sz="2836" b="1" dirty="0" err="1">
                <a:solidFill>
                  <a:srgbClr val="000000"/>
                </a:solidFill>
                <a:latin typeface="DM Sans Bold"/>
                <a:ea typeface="DM Sans Bold"/>
                <a:cs typeface="DM Sans Bold"/>
                <a:sym typeface="DM Sans Bold"/>
              </a:rPr>
              <a:t>Vũ</a:t>
            </a:r>
            <a:r>
              <a:rPr lang="en-US" sz="2836" b="1" dirty="0">
                <a:solidFill>
                  <a:srgbClr val="000000"/>
                </a:solidFill>
                <a:latin typeface="DM Sans Bold"/>
                <a:ea typeface="DM Sans Bold"/>
                <a:cs typeface="DM Sans Bold"/>
                <a:sym typeface="DM Sans Bold"/>
              </a:rPr>
              <a:t> </a:t>
            </a:r>
            <a:r>
              <a:rPr lang="en-US" sz="2836" b="1" dirty="0" err="1">
                <a:solidFill>
                  <a:srgbClr val="000000"/>
                </a:solidFill>
                <a:latin typeface="DM Sans Bold"/>
                <a:ea typeface="DM Sans Bold"/>
                <a:cs typeface="DM Sans Bold"/>
                <a:sym typeface="DM Sans Bold"/>
              </a:rPr>
              <a:t>Thị</a:t>
            </a:r>
            <a:r>
              <a:rPr lang="en-US" sz="2836" b="1" dirty="0">
                <a:solidFill>
                  <a:srgbClr val="000000"/>
                </a:solidFill>
                <a:latin typeface="DM Sans Bold"/>
                <a:ea typeface="DM Sans Bold"/>
                <a:cs typeface="DM Sans Bold"/>
                <a:sym typeface="DM Sans Bold"/>
              </a:rPr>
              <a:t> </a:t>
            </a:r>
            <a:r>
              <a:rPr lang="en-US" sz="2836" b="1" dirty="0" err="1">
                <a:solidFill>
                  <a:srgbClr val="000000"/>
                </a:solidFill>
                <a:latin typeface="DM Sans Bold"/>
                <a:ea typeface="DM Sans Bold"/>
                <a:cs typeface="DM Sans Bold"/>
                <a:sym typeface="DM Sans Bold"/>
              </a:rPr>
              <a:t>Hường</a:t>
            </a:r>
            <a:r>
              <a:rPr lang="en-US" sz="2836" b="1" dirty="0">
                <a:solidFill>
                  <a:srgbClr val="000000"/>
                </a:solidFill>
                <a:latin typeface="DM Sans Bold"/>
                <a:ea typeface="DM Sans Bold"/>
                <a:cs typeface="DM Sans Bold"/>
                <a:sym typeface="DM Sans Bold"/>
              </a:rPr>
              <a:t>- 2101040100 </a:t>
            </a:r>
          </a:p>
          <a:p>
            <a:pPr algn="ctr">
              <a:lnSpc>
                <a:spcPts val="3970"/>
              </a:lnSpc>
            </a:pPr>
            <a:r>
              <a:rPr lang="en-US" sz="2836" b="1" dirty="0">
                <a:solidFill>
                  <a:srgbClr val="000000"/>
                </a:solidFill>
                <a:latin typeface="DM Sans Bold"/>
                <a:ea typeface="DM Sans Bold"/>
                <a:cs typeface="DM Sans Bold"/>
                <a:sym typeface="DM Sans Bold"/>
              </a:rPr>
              <a:t>Mai </a:t>
            </a:r>
            <a:r>
              <a:rPr lang="en-US" sz="2836" b="1" dirty="0" err="1">
                <a:solidFill>
                  <a:srgbClr val="000000"/>
                </a:solidFill>
                <a:latin typeface="DM Sans Bold"/>
                <a:ea typeface="DM Sans Bold"/>
                <a:cs typeface="DM Sans Bold"/>
                <a:sym typeface="DM Sans Bold"/>
              </a:rPr>
              <a:t>Hồng</a:t>
            </a:r>
            <a:r>
              <a:rPr lang="en-US" sz="2836" b="1" dirty="0">
                <a:solidFill>
                  <a:srgbClr val="000000"/>
                </a:solidFill>
                <a:latin typeface="DM Sans Bold"/>
                <a:ea typeface="DM Sans Bold"/>
                <a:cs typeface="DM Sans Bold"/>
                <a:sym typeface="DM Sans Bold"/>
              </a:rPr>
              <a:t> Hạnh-2101040082 </a:t>
            </a:r>
          </a:p>
          <a:p>
            <a:pPr algn="ctr">
              <a:lnSpc>
                <a:spcPts val="3970"/>
              </a:lnSpc>
            </a:pPr>
            <a:r>
              <a:rPr lang="en-US" sz="2836" b="1" dirty="0" err="1">
                <a:solidFill>
                  <a:srgbClr val="000000"/>
                </a:solidFill>
                <a:latin typeface="DM Sans Bold"/>
                <a:ea typeface="DM Sans Bold"/>
                <a:cs typeface="DM Sans Bold"/>
                <a:sym typeface="DM Sans Bold"/>
              </a:rPr>
              <a:t>Nguyễn</a:t>
            </a:r>
            <a:r>
              <a:rPr lang="en-US" sz="2836" b="1" dirty="0">
                <a:solidFill>
                  <a:srgbClr val="000000"/>
                </a:solidFill>
                <a:latin typeface="DM Sans Bold"/>
                <a:ea typeface="DM Sans Bold"/>
                <a:cs typeface="DM Sans Bold"/>
                <a:sym typeface="DM Sans Bold"/>
              </a:rPr>
              <a:t> </a:t>
            </a:r>
            <a:r>
              <a:rPr lang="en-US" sz="2836" b="1" dirty="0" err="1">
                <a:solidFill>
                  <a:srgbClr val="000000"/>
                </a:solidFill>
                <a:latin typeface="DM Sans Bold"/>
                <a:ea typeface="DM Sans Bold"/>
                <a:cs typeface="DM Sans Bold"/>
                <a:sym typeface="DM Sans Bold"/>
              </a:rPr>
              <a:t>Đức</a:t>
            </a:r>
            <a:r>
              <a:rPr lang="en-US" sz="2836" b="1" dirty="0">
                <a:solidFill>
                  <a:srgbClr val="000000"/>
                </a:solidFill>
                <a:latin typeface="DM Sans Bold"/>
                <a:ea typeface="DM Sans Bold"/>
                <a:cs typeface="DM Sans Bold"/>
                <a:sym typeface="DM Sans Bold"/>
              </a:rPr>
              <a:t> Toàn-2001040206 </a:t>
            </a:r>
          </a:p>
          <a:p>
            <a:pPr algn="ctr">
              <a:lnSpc>
                <a:spcPts val="3970"/>
              </a:lnSpc>
            </a:pPr>
            <a:r>
              <a:rPr lang="en-US" sz="2836" b="1" dirty="0" err="1">
                <a:solidFill>
                  <a:srgbClr val="000000"/>
                </a:solidFill>
                <a:latin typeface="DM Sans Bold"/>
                <a:ea typeface="DM Sans Bold"/>
                <a:cs typeface="DM Sans Bold"/>
                <a:sym typeface="DM Sans Bold"/>
              </a:rPr>
              <a:t>Vũ</a:t>
            </a:r>
            <a:r>
              <a:rPr lang="en-US" sz="2836" b="1" dirty="0">
                <a:solidFill>
                  <a:srgbClr val="000000"/>
                </a:solidFill>
                <a:latin typeface="DM Sans Bold"/>
                <a:ea typeface="DM Sans Bold"/>
                <a:cs typeface="DM Sans Bold"/>
                <a:sym typeface="DM Sans Bold"/>
              </a:rPr>
              <a:t> </a:t>
            </a:r>
            <a:r>
              <a:rPr lang="en-US" sz="2836" b="1" dirty="0" err="1">
                <a:solidFill>
                  <a:srgbClr val="000000"/>
                </a:solidFill>
                <a:latin typeface="DM Sans Bold"/>
                <a:ea typeface="DM Sans Bold"/>
                <a:cs typeface="DM Sans Bold"/>
                <a:sym typeface="DM Sans Bold"/>
              </a:rPr>
              <a:t>Đặng</a:t>
            </a:r>
            <a:r>
              <a:rPr lang="en-US" sz="2836" b="1" dirty="0">
                <a:solidFill>
                  <a:srgbClr val="000000"/>
                </a:solidFill>
                <a:latin typeface="DM Sans Bold"/>
                <a:ea typeface="DM Sans Bold"/>
                <a:cs typeface="DM Sans Bold"/>
                <a:sym typeface="DM Sans Bold"/>
              </a:rPr>
              <a:t> </a:t>
            </a:r>
            <a:r>
              <a:rPr lang="en-US" sz="2836" b="1" dirty="0" err="1">
                <a:solidFill>
                  <a:srgbClr val="000000"/>
                </a:solidFill>
                <a:latin typeface="DM Sans Bold"/>
                <a:ea typeface="DM Sans Bold"/>
                <a:cs typeface="DM Sans Bold"/>
                <a:sym typeface="DM Sans Bold"/>
              </a:rPr>
              <a:t>Anh</a:t>
            </a:r>
            <a:r>
              <a:rPr lang="en-US" sz="2836" b="1" dirty="0">
                <a:solidFill>
                  <a:srgbClr val="000000"/>
                </a:solidFill>
                <a:latin typeface="DM Sans Bold"/>
                <a:ea typeface="DM Sans Bold"/>
                <a:cs typeface="DM Sans Bold"/>
                <a:sym typeface="DM Sans Bold"/>
              </a:rPr>
              <a:t> </a:t>
            </a:r>
            <a:r>
              <a:rPr lang="en-US" sz="2836" b="1" dirty="0" smtClean="0">
                <a:solidFill>
                  <a:srgbClr val="000000"/>
                </a:solidFill>
                <a:latin typeface="DM Sans Bold"/>
                <a:ea typeface="DM Sans Bold"/>
                <a:cs typeface="DM Sans Bold"/>
                <a:sym typeface="DM Sans Bold"/>
              </a:rPr>
              <a:t>Quân-2001040172</a:t>
            </a:r>
            <a:endParaRPr lang="en-US" sz="2836" b="1" dirty="0">
              <a:solidFill>
                <a:srgbClr val="000000"/>
              </a:solidFill>
              <a:latin typeface="DM Sans Bold"/>
              <a:ea typeface="DM Sans Bold"/>
              <a:cs typeface="DM Sans Bold"/>
              <a:sym typeface="DM Sans Bold"/>
            </a:endParaRPr>
          </a:p>
          <a:p>
            <a:pPr algn="ctr">
              <a:lnSpc>
                <a:spcPts val="3970"/>
              </a:lnSpc>
              <a:spcBef>
                <a:spcPct val="0"/>
              </a:spcBef>
            </a:pPr>
            <a:endParaRPr lang="en-US" sz="2836" b="1" dirty="0">
              <a:solidFill>
                <a:srgbClr val="000000"/>
              </a:solidFill>
              <a:latin typeface="DM Sans Bold"/>
              <a:ea typeface="DM Sans Bold"/>
              <a:cs typeface="DM Sans Bold"/>
              <a:sym typeface="DM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4740101" y="2927212"/>
            <a:ext cx="4184156" cy="4934514"/>
            <a:chOff x="0" y="0"/>
            <a:chExt cx="1982470" cy="2337993"/>
          </a:xfrm>
        </p:grpSpPr>
        <p:sp>
          <p:nvSpPr>
            <p:cNvPr id="4" name="Freeform 4"/>
            <p:cNvSpPr/>
            <p:nvPr/>
          </p:nvSpPr>
          <p:spPr>
            <a:xfrm>
              <a:off x="0" y="0"/>
              <a:ext cx="1982470" cy="2337993"/>
            </a:xfrm>
            <a:custGeom>
              <a:avLst/>
              <a:gdLst/>
              <a:ahLst/>
              <a:cxnLst/>
              <a:rect l="l" t="t" r="r" b="b"/>
              <a:pathLst>
                <a:path w="1982470" h="2337993">
                  <a:moveTo>
                    <a:pt x="1858010" y="2337993"/>
                  </a:moveTo>
                  <a:lnTo>
                    <a:pt x="124460" y="2337993"/>
                  </a:lnTo>
                  <a:cubicBezTo>
                    <a:pt x="55880" y="2337993"/>
                    <a:pt x="0" y="2282113"/>
                    <a:pt x="0" y="2213533"/>
                  </a:cubicBezTo>
                  <a:lnTo>
                    <a:pt x="0" y="124460"/>
                  </a:lnTo>
                  <a:cubicBezTo>
                    <a:pt x="0" y="55880"/>
                    <a:pt x="55880" y="0"/>
                    <a:pt x="124460" y="0"/>
                  </a:cubicBezTo>
                  <a:lnTo>
                    <a:pt x="1858010" y="0"/>
                  </a:lnTo>
                  <a:cubicBezTo>
                    <a:pt x="1926590" y="0"/>
                    <a:pt x="1982470" y="55880"/>
                    <a:pt x="1982470" y="124460"/>
                  </a:cubicBezTo>
                  <a:lnTo>
                    <a:pt x="1982470" y="2213533"/>
                  </a:lnTo>
                  <a:cubicBezTo>
                    <a:pt x="1982470" y="2282113"/>
                    <a:pt x="1926590" y="2337993"/>
                    <a:pt x="1858010" y="2337993"/>
                  </a:cubicBezTo>
                  <a:close/>
                </a:path>
              </a:pathLst>
            </a:custGeom>
            <a:solidFill>
              <a:srgbClr val="D8A1A6"/>
            </a:solidFill>
          </p:spPr>
        </p:sp>
      </p:grpSp>
      <p:sp>
        <p:nvSpPr>
          <p:cNvPr id="5" name="Freeform 5"/>
          <p:cNvSpPr/>
          <p:nvPr/>
        </p:nvSpPr>
        <p:spPr>
          <a:xfrm>
            <a:off x="590860" y="1888582"/>
            <a:ext cx="7204672" cy="3917540"/>
          </a:xfrm>
          <a:custGeom>
            <a:avLst/>
            <a:gdLst/>
            <a:ahLst/>
            <a:cxnLst/>
            <a:rect l="l" t="t" r="r" b="b"/>
            <a:pathLst>
              <a:path w="7204672" h="3917540">
                <a:moveTo>
                  <a:pt x="0" y="0"/>
                </a:moveTo>
                <a:lnTo>
                  <a:pt x="7204671" y="0"/>
                </a:lnTo>
                <a:lnTo>
                  <a:pt x="7204671" y="3917540"/>
                </a:lnTo>
                <a:lnTo>
                  <a:pt x="0" y="3917540"/>
                </a:lnTo>
                <a:lnTo>
                  <a:pt x="0" y="0"/>
                </a:lnTo>
                <a:close/>
              </a:path>
            </a:pathLst>
          </a:custGeom>
          <a:blipFill>
            <a:blip r:embed="rId3"/>
            <a:stretch>
              <a:fillRect/>
            </a:stretch>
          </a:blipFill>
        </p:spPr>
      </p:sp>
      <p:sp>
        <p:nvSpPr>
          <p:cNvPr id="6" name="Freeform 6"/>
          <p:cNvSpPr/>
          <p:nvPr/>
        </p:nvSpPr>
        <p:spPr>
          <a:xfrm>
            <a:off x="7994329" y="2485852"/>
            <a:ext cx="6546974" cy="6983439"/>
          </a:xfrm>
          <a:custGeom>
            <a:avLst/>
            <a:gdLst/>
            <a:ahLst/>
            <a:cxnLst/>
            <a:rect l="l" t="t" r="r" b="b"/>
            <a:pathLst>
              <a:path w="6546974" h="6983439">
                <a:moveTo>
                  <a:pt x="0" y="0"/>
                </a:moveTo>
                <a:lnTo>
                  <a:pt x="6546974" y="0"/>
                </a:lnTo>
                <a:lnTo>
                  <a:pt x="6546974" y="6983439"/>
                </a:lnTo>
                <a:lnTo>
                  <a:pt x="0" y="6983439"/>
                </a:lnTo>
                <a:lnTo>
                  <a:pt x="0" y="0"/>
                </a:lnTo>
                <a:close/>
              </a:path>
            </a:pathLst>
          </a:custGeom>
          <a:blipFill>
            <a:blip r:embed="rId4"/>
            <a:stretch>
              <a:fillRect/>
            </a:stretch>
          </a:blipFill>
        </p:spPr>
      </p:sp>
      <p:sp>
        <p:nvSpPr>
          <p:cNvPr id="7" name="Freeform 7"/>
          <p:cNvSpPr/>
          <p:nvPr/>
        </p:nvSpPr>
        <p:spPr>
          <a:xfrm>
            <a:off x="590860" y="5977572"/>
            <a:ext cx="7204672" cy="4241122"/>
          </a:xfrm>
          <a:custGeom>
            <a:avLst/>
            <a:gdLst/>
            <a:ahLst/>
            <a:cxnLst/>
            <a:rect l="l" t="t" r="r" b="b"/>
            <a:pathLst>
              <a:path w="7204672" h="4241122">
                <a:moveTo>
                  <a:pt x="0" y="0"/>
                </a:moveTo>
                <a:lnTo>
                  <a:pt x="7204671" y="0"/>
                </a:lnTo>
                <a:lnTo>
                  <a:pt x="7204671" y="4241122"/>
                </a:lnTo>
                <a:lnTo>
                  <a:pt x="0" y="4241122"/>
                </a:lnTo>
                <a:lnTo>
                  <a:pt x="0" y="0"/>
                </a:lnTo>
                <a:close/>
              </a:path>
            </a:pathLst>
          </a:custGeom>
          <a:blipFill>
            <a:blip r:embed="rId5"/>
            <a:stretch>
              <a:fillRect/>
            </a:stretch>
          </a:blipFill>
        </p:spPr>
      </p:sp>
      <p:sp>
        <p:nvSpPr>
          <p:cNvPr id="8" name="TextBox 8"/>
          <p:cNvSpPr txBox="1"/>
          <p:nvPr/>
        </p:nvSpPr>
        <p:spPr>
          <a:xfrm>
            <a:off x="2895328" y="539842"/>
            <a:ext cx="13139264"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VIEW</a:t>
            </a:r>
          </a:p>
        </p:txBody>
      </p:sp>
      <p:sp>
        <p:nvSpPr>
          <p:cNvPr id="9" name="TextBox 9"/>
          <p:cNvSpPr txBox="1"/>
          <p:nvPr/>
        </p:nvSpPr>
        <p:spPr>
          <a:xfrm>
            <a:off x="14935811" y="3170813"/>
            <a:ext cx="3242699"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Drawing function</a:t>
            </a:r>
          </a:p>
        </p:txBody>
      </p:sp>
      <p:sp>
        <p:nvSpPr>
          <p:cNvPr id="10" name="TextBox 10"/>
          <p:cNvSpPr txBox="1"/>
          <p:nvPr/>
        </p:nvSpPr>
        <p:spPr>
          <a:xfrm>
            <a:off x="14935811" y="4325243"/>
            <a:ext cx="3242699" cy="2458720"/>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Custom drawing function that helps to draw events on the table base on the type of repeat, date and time of event: calculate endRow and startRow to display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4738781" y="3349282"/>
            <a:ext cx="4184156" cy="4083402"/>
            <a:chOff x="0" y="0"/>
            <a:chExt cx="1982470" cy="1934732"/>
          </a:xfrm>
        </p:grpSpPr>
        <p:sp>
          <p:nvSpPr>
            <p:cNvPr id="4" name="Freeform 4"/>
            <p:cNvSpPr/>
            <p:nvPr/>
          </p:nvSpPr>
          <p:spPr>
            <a:xfrm>
              <a:off x="0" y="0"/>
              <a:ext cx="1982470" cy="1934733"/>
            </a:xfrm>
            <a:custGeom>
              <a:avLst/>
              <a:gdLst/>
              <a:ahLst/>
              <a:cxnLst/>
              <a:rect l="l" t="t" r="r" b="b"/>
              <a:pathLst>
                <a:path w="1982470" h="1934733">
                  <a:moveTo>
                    <a:pt x="1858010" y="1934732"/>
                  </a:moveTo>
                  <a:lnTo>
                    <a:pt x="124460" y="1934732"/>
                  </a:lnTo>
                  <a:cubicBezTo>
                    <a:pt x="55880" y="1934732"/>
                    <a:pt x="0" y="1878853"/>
                    <a:pt x="0" y="1810272"/>
                  </a:cubicBezTo>
                  <a:lnTo>
                    <a:pt x="0" y="124460"/>
                  </a:lnTo>
                  <a:cubicBezTo>
                    <a:pt x="0" y="55880"/>
                    <a:pt x="55880" y="0"/>
                    <a:pt x="124460" y="0"/>
                  </a:cubicBezTo>
                  <a:lnTo>
                    <a:pt x="1858010" y="0"/>
                  </a:lnTo>
                  <a:cubicBezTo>
                    <a:pt x="1926590" y="0"/>
                    <a:pt x="1982470" y="55880"/>
                    <a:pt x="1982470" y="124460"/>
                  </a:cubicBezTo>
                  <a:lnTo>
                    <a:pt x="1982470" y="1810273"/>
                  </a:lnTo>
                  <a:cubicBezTo>
                    <a:pt x="1982470" y="1878853"/>
                    <a:pt x="1926590" y="1934733"/>
                    <a:pt x="1858010" y="1934733"/>
                  </a:cubicBezTo>
                  <a:close/>
                </a:path>
              </a:pathLst>
            </a:custGeom>
            <a:solidFill>
              <a:srgbClr val="D8A1A6"/>
            </a:solidFill>
          </p:spPr>
        </p:sp>
      </p:grpSp>
      <p:sp>
        <p:nvSpPr>
          <p:cNvPr id="5" name="Freeform 5"/>
          <p:cNvSpPr/>
          <p:nvPr/>
        </p:nvSpPr>
        <p:spPr>
          <a:xfrm>
            <a:off x="561677" y="2665785"/>
            <a:ext cx="6692702" cy="5450396"/>
          </a:xfrm>
          <a:custGeom>
            <a:avLst/>
            <a:gdLst/>
            <a:ahLst/>
            <a:cxnLst/>
            <a:rect l="l" t="t" r="r" b="b"/>
            <a:pathLst>
              <a:path w="6692702" h="5450396">
                <a:moveTo>
                  <a:pt x="0" y="0"/>
                </a:moveTo>
                <a:lnTo>
                  <a:pt x="6692702" y="0"/>
                </a:lnTo>
                <a:lnTo>
                  <a:pt x="6692702" y="5450396"/>
                </a:lnTo>
                <a:lnTo>
                  <a:pt x="0" y="5450396"/>
                </a:lnTo>
                <a:lnTo>
                  <a:pt x="0" y="0"/>
                </a:lnTo>
                <a:close/>
              </a:path>
            </a:pathLst>
          </a:custGeom>
          <a:blipFill>
            <a:blip r:embed="rId3"/>
            <a:stretch>
              <a:fillRect/>
            </a:stretch>
          </a:blipFill>
        </p:spPr>
      </p:sp>
      <p:sp>
        <p:nvSpPr>
          <p:cNvPr id="6" name="Freeform 6"/>
          <p:cNvSpPr/>
          <p:nvPr/>
        </p:nvSpPr>
        <p:spPr>
          <a:xfrm>
            <a:off x="7692529" y="2672757"/>
            <a:ext cx="6608102" cy="5443424"/>
          </a:xfrm>
          <a:custGeom>
            <a:avLst/>
            <a:gdLst/>
            <a:ahLst/>
            <a:cxnLst/>
            <a:rect l="l" t="t" r="r" b="b"/>
            <a:pathLst>
              <a:path w="6608102" h="5443424">
                <a:moveTo>
                  <a:pt x="0" y="0"/>
                </a:moveTo>
                <a:lnTo>
                  <a:pt x="6608102" y="0"/>
                </a:lnTo>
                <a:lnTo>
                  <a:pt x="6608102" y="5443424"/>
                </a:lnTo>
                <a:lnTo>
                  <a:pt x="0" y="5443424"/>
                </a:lnTo>
                <a:lnTo>
                  <a:pt x="0" y="0"/>
                </a:lnTo>
                <a:close/>
              </a:path>
            </a:pathLst>
          </a:custGeom>
          <a:blipFill>
            <a:blip r:embed="rId4"/>
            <a:stretch>
              <a:fillRect/>
            </a:stretch>
          </a:blipFill>
        </p:spPr>
      </p:sp>
      <p:sp>
        <p:nvSpPr>
          <p:cNvPr id="7" name="TextBox 7"/>
          <p:cNvSpPr txBox="1"/>
          <p:nvPr/>
        </p:nvSpPr>
        <p:spPr>
          <a:xfrm>
            <a:off x="3266326" y="535305"/>
            <a:ext cx="13051970"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VIEW</a:t>
            </a:r>
          </a:p>
        </p:txBody>
      </p:sp>
      <p:sp>
        <p:nvSpPr>
          <p:cNvPr id="8" name="TextBox 8"/>
          <p:cNvSpPr txBox="1"/>
          <p:nvPr/>
        </p:nvSpPr>
        <p:spPr>
          <a:xfrm>
            <a:off x="14934491" y="3592883"/>
            <a:ext cx="3242699"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Helper Holiday checker</a:t>
            </a:r>
          </a:p>
        </p:txBody>
      </p:sp>
      <p:sp>
        <p:nvSpPr>
          <p:cNvPr id="9" name="TextBox 9"/>
          <p:cNvSpPr txBox="1"/>
          <p:nvPr/>
        </p:nvSpPr>
        <p:spPr>
          <a:xfrm>
            <a:off x="15052547" y="4747313"/>
            <a:ext cx="3006586" cy="2106295"/>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Check the current date is the holiday or not. Work with the drawing function to draw the event differently to help user easy to define.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2207268" y="3101799"/>
            <a:ext cx="3950337" cy="4083402"/>
            <a:chOff x="0" y="0"/>
            <a:chExt cx="1871685" cy="1934732"/>
          </a:xfrm>
        </p:grpSpPr>
        <p:sp>
          <p:nvSpPr>
            <p:cNvPr id="4" name="Freeform 4"/>
            <p:cNvSpPr/>
            <p:nvPr/>
          </p:nvSpPr>
          <p:spPr>
            <a:xfrm>
              <a:off x="0" y="0"/>
              <a:ext cx="1871686" cy="1934733"/>
            </a:xfrm>
            <a:custGeom>
              <a:avLst/>
              <a:gdLst/>
              <a:ahLst/>
              <a:cxnLst/>
              <a:rect l="l" t="t" r="r" b="b"/>
              <a:pathLst>
                <a:path w="1871686" h="1934733">
                  <a:moveTo>
                    <a:pt x="1747225" y="1934732"/>
                  </a:moveTo>
                  <a:lnTo>
                    <a:pt x="124460" y="1934732"/>
                  </a:lnTo>
                  <a:cubicBezTo>
                    <a:pt x="55880" y="1934732"/>
                    <a:pt x="0" y="1878853"/>
                    <a:pt x="0" y="1810272"/>
                  </a:cubicBezTo>
                  <a:lnTo>
                    <a:pt x="0" y="124460"/>
                  </a:lnTo>
                  <a:cubicBezTo>
                    <a:pt x="0" y="55880"/>
                    <a:pt x="55880" y="0"/>
                    <a:pt x="124460" y="0"/>
                  </a:cubicBezTo>
                  <a:lnTo>
                    <a:pt x="1747226" y="0"/>
                  </a:lnTo>
                  <a:cubicBezTo>
                    <a:pt x="1815805" y="0"/>
                    <a:pt x="1871686" y="55880"/>
                    <a:pt x="1871686" y="124460"/>
                  </a:cubicBezTo>
                  <a:lnTo>
                    <a:pt x="1871686" y="1810273"/>
                  </a:lnTo>
                  <a:cubicBezTo>
                    <a:pt x="1871686" y="1878853"/>
                    <a:pt x="1815805" y="1934733"/>
                    <a:pt x="1747226" y="1934733"/>
                  </a:cubicBezTo>
                  <a:close/>
                </a:path>
              </a:pathLst>
            </a:custGeom>
            <a:solidFill>
              <a:srgbClr val="D8A1A6"/>
            </a:solidFill>
          </p:spPr>
        </p:sp>
      </p:grpSp>
      <p:sp>
        <p:nvSpPr>
          <p:cNvPr id="5" name="Freeform 5"/>
          <p:cNvSpPr/>
          <p:nvPr/>
        </p:nvSpPr>
        <p:spPr>
          <a:xfrm>
            <a:off x="2144390" y="1712595"/>
            <a:ext cx="7641472" cy="6387950"/>
          </a:xfrm>
          <a:custGeom>
            <a:avLst/>
            <a:gdLst/>
            <a:ahLst/>
            <a:cxnLst/>
            <a:rect l="l" t="t" r="r" b="b"/>
            <a:pathLst>
              <a:path w="7641472" h="6387950">
                <a:moveTo>
                  <a:pt x="0" y="0"/>
                </a:moveTo>
                <a:lnTo>
                  <a:pt x="7641472" y="0"/>
                </a:lnTo>
                <a:lnTo>
                  <a:pt x="7641472" y="6387950"/>
                </a:lnTo>
                <a:lnTo>
                  <a:pt x="0" y="6387950"/>
                </a:lnTo>
                <a:lnTo>
                  <a:pt x="0" y="0"/>
                </a:lnTo>
                <a:close/>
              </a:path>
            </a:pathLst>
          </a:custGeom>
          <a:blipFill>
            <a:blip r:embed="rId3"/>
            <a:stretch>
              <a:fillRect/>
            </a:stretch>
          </a:blipFill>
        </p:spPr>
      </p:sp>
      <p:sp>
        <p:nvSpPr>
          <p:cNvPr id="6" name="Freeform 6"/>
          <p:cNvSpPr/>
          <p:nvPr/>
        </p:nvSpPr>
        <p:spPr>
          <a:xfrm>
            <a:off x="2147208" y="8100545"/>
            <a:ext cx="7638655" cy="1748249"/>
          </a:xfrm>
          <a:custGeom>
            <a:avLst/>
            <a:gdLst/>
            <a:ahLst/>
            <a:cxnLst/>
            <a:rect l="l" t="t" r="r" b="b"/>
            <a:pathLst>
              <a:path w="7638655" h="1748249">
                <a:moveTo>
                  <a:pt x="0" y="0"/>
                </a:moveTo>
                <a:lnTo>
                  <a:pt x="7638654" y="0"/>
                </a:lnTo>
                <a:lnTo>
                  <a:pt x="7638654" y="1748249"/>
                </a:lnTo>
                <a:lnTo>
                  <a:pt x="0" y="1748249"/>
                </a:lnTo>
                <a:lnTo>
                  <a:pt x="0" y="0"/>
                </a:lnTo>
                <a:close/>
              </a:path>
            </a:pathLst>
          </a:custGeom>
          <a:blipFill>
            <a:blip r:embed="rId4"/>
            <a:stretch>
              <a:fillRect/>
            </a:stretch>
          </a:blipFill>
        </p:spPr>
      </p:sp>
      <p:sp>
        <p:nvSpPr>
          <p:cNvPr id="7" name="TextBox 7"/>
          <p:cNvSpPr txBox="1"/>
          <p:nvPr/>
        </p:nvSpPr>
        <p:spPr>
          <a:xfrm>
            <a:off x="3063516" y="411480"/>
            <a:ext cx="12746443"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VIEW</a:t>
            </a:r>
          </a:p>
        </p:txBody>
      </p:sp>
      <p:sp>
        <p:nvSpPr>
          <p:cNvPr id="8" name="TextBox 8"/>
          <p:cNvSpPr txBox="1"/>
          <p:nvPr/>
        </p:nvSpPr>
        <p:spPr>
          <a:xfrm>
            <a:off x="12402977" y="3345400"/>
            <a:ext cx="3242699"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Function to change week </a:t>
            </a:r>
          </a:p>
        </p:txBody>
      </p:sp>
      <p:sp>
        <p:nvSpPr>
          <p:cNvPr id="9" name="TextBox 9"/>
          <p:cNvSpPr txBox="1"/>
          <p:nvPr/>
        </p:nvSpPr>
        <p:spPr>
          <a:xfrm>
            <a:off x="12402977" y="4619698"/>
            <a:ext cx="3406982" cy="1753870"/>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By changing the week and load new data from database and also auto scroll to the earlier event to make UI friendly for user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285063" y="3788856"/>
            <a:ext cx="5527201" cy="5129440"/>
            <a:chOff x="0" y="0"/>
            <a:chExt cx="1871685" cy="1736991"/>
          </a:xfrm>
        </p:grpSpPr>
        <p:sp>
          <p:nvSpPr>
            <p:cNvPr id="4" name="Freeform 4"/>
            <p:cNvSpPr/>
            <p:nvPr/>
          </p:nvSpPr>
          <p:spPr>
            <a:xfrm>
              <a:off x="0" y="0"/>
              <a:ext cx="1871686" cy="1736991"/>
            </a:xfrm>
            <a:custGeom>
              <a:avLst/>
              <a:gdLst/>
              <a:ahLst/>
              <a:cxnLst/>
              <a:rect l="l" t="t" r="r" b="b"/>
              <a:pathLst>
                <a:path w="1871686" h="1736991">
                  <a:moveTo>
                    <a:pt x="1747225" y="1736991"/>
                  </a:moveTo>
                  <a:lnTo>
                    <a:pt x="124460" y="1736991"/>
                  </a:lnTo>
                  <a:cubicBezTo>
                    <a:pt x="55880" y="1736991"/>
                    <a:pt x="0" y="1681111"/>
                    <a:pt x="0" y="1612531"/>
                  </a:cubicBezTo>
                  <a:lnTo>
                    <a:pt x="0" y="124460"/>
                  </a:lnTo>
                  <a:cubicBezTo>
                    <a:pt x="0" y="55880"/>
                    <a:pt x="55880" y="0"/>
                    <a:pt x="124460" y="0"/>
                  </a:cubicBezTo>
                  <a:lnTo>
                    <a:pt x="1747226" y="0"/>
                  </a:lnTo>
                  <a:cubicBezTo>
                    <a:pt x="1815805" y="0"/>
                    <a:pt x="1871686" y="55880"/>
                    <a:pt x="1871686" y="124460"/>
                  </a:cubicBezTo>
                  <a:lnTo>
                    <a:pt x="1871686" y="1612531"/>
                  </a:lnTo>
                  <a:cubicBezTo>
                    <a:pt x="1871686" y="1681111"/>
                    <a:pt x="1815805" y="1736991"/>
                    <a:pt x="1747226" y="1736991"/>
                  </a:cubicBezTo>
                  <a:close/>
                </a:path>
              </a:pathLst>
            </a:custGeom>
            <a:solidFill>
              <a:srgbClr val="D8A1A6"/>
            </a:solidFill>
          </p:spPr>
        </p:sp>
      </p:grpSp>
      <p:sp>
        <p:nvSpPr>
          <p:cNvPr id="5" name="Freeform 5"/>
          <p:cNvSpPr/>
          <p:nvPr/>
        </p:nvSpPr>
        <p:spPr>
          <a:xfrm>
            <a:off x="1452626" y="1877464"/>
            <a:ext cx="7957775" cy="7380836"/>
          </a:xfrm>
          <a:custGeom>
            <a:avLst/>
            <a:gdLst/>
            <a:ahLst/>
            <a:cxnLst/>
            <a:rect l="l" t="t" r="r" b="b"/>
            <a:pathLst>
              <a:path w="7957775" h="7380836">
                <a:moveTo>
                  <a:pt x="0" y="0"/>
                </a:moveTo>
                <a:lnTo>
                  <a:pt x="7957775" y="0"/>
                </a:lnTo>
                <a:lnTo>
                  <a:pt x="7957775" y="7380836"/>
                </a:lnTo>
                <a:lnTo>
                  <a:pt x="0" y="7380836"/>
                </a:lnTo>
                <a:lnTo>
                  <a:pt x="0" y="0"/>
                </a:lnTo>
                <a:close/>
              </a:path>
            </a:pathLst>
          </a:custGeom>
          <a:blipFill>
            <a:blip r:embed="rId3"/>
            <a:stretch>
              <a:fillRect/>
            </a:stretch>
          </a:blipFill>
        </p:spPr>
      </p:sp>
      <p:sp>
        <p:nvSpPr>
          <p:cNvPr id="6" name="Freeform 6"/>
          <p:cNvSpPr/>
          <p:nvPr/>
        </p:nvSpPr>
        <p:spPr>
          <a:xfrm>
            <a:off x="10226292" y="2298689"/>
            <a:ext cx="7644742" cy="904074"/>
          </a:xfrm>
          <a:custGeom>
            <a:avLst/>
            <a:gdLst/>
            <a:ahLst/>
            <a:cxnLst/>
            <a:rect l="l" t="t" r="r" b="b"/>
            <a:pathLst>
              <a:path w="7644742" h="904074">
                <a:moveTo>
                  <a:pt x="0" y="0"/>
                </a:moveTo>
                <a:lnTo>
                  <a:pt x="7644743" y="0"/>
                </a:lnTo>
                <a:lnTo>
                  <a:pt x="7644743" y="904074"/>
                </a:lnTo>
                <a:lnTo>
                  <a:pt x="0" y="904074"/>
                </a:lnTo>
                <a:lnTo>
                  <a:pt x="0" y="0"/>
                </a:lnTo>
                <a:close/>
              </a:path>
            </a:pathLst>
          </a:custGeom>
          <a:blipFill>
            <a:blip r:embed="rId4"/>
            <a:stretch>
              <a:fillRect/>
            </a:stretch>
          </a:blipFill>
        </p:spPr>
      </p:sp>
      <p:sp>
        <p:nvSpPr>
          <p:cNvPr id="7" name="TextBox 7"/>
          <p:cNvSpPr txBox="1"/>
          <p:nvPr/>
        </p:nvSpPr>
        <p:spPr>
          <a:xfrm>
            <a:off x="2860954" y="535305"/>
            <a:ext cx="13098895"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VIEW</a:t>
            </a:r>
          </a:p>
        </p:txBody>
      </p:sp>
      <p:sp>
        <p:nvSpPr>
          <p:cNvPr id="8" name="TextBox 8"/>
          <p:cNvSpPr txBox="1"/>
          <p:nvPr/>
        </p:nvSpPr>
        <p:spPr>
          <a:xfrm>
            <a:off x="11620502" y="4112086"/>
            <a:ext cx="4856323"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Weekly Selection Functionality</a:t>
            </a:r>
          </a:p>
        </p:txBody>
      </p:sp>
      <p:sp>
        <p:nvSpPr>
          <p:cNvPr id="9" name="TextBox 9"/>
          <p:cNvSpPr txBox="1"/>
          <p:nvPr/>
        </p:nvSpPr>
        <p:spPr>
          <a:xfrm>
            <a:off x="11620502" y="5590223"/>
            <a:ext cx="4856323" cy="2811145"/>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The code automates week selection by generating week ranges for a given year, formatting them as "Week X: start to end," and using LocalDate for accurate date handling. It then identifies and selects the current week in the dropdown, ensuring a seamless and user-friendly experience.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732099" y="3166929"/>
            <a:ext cx="5527201" cy="5129440"/>
            <a:chOff x="0" y="0"/>
            <a:chExt cx="1871685" cy="1736991"/>
          </a:xfrm>
        </p:grpSpPr>
        <p:sp>
          <p:nvSpPr>
            <p:cNvPr id="4" name="Freeform 4"/>
            <p:cNvSpPr/>
            <p:nvPr/>
          </p:nvSpPr>
          <p:spPr>
            <a:xfrm>
              <a:off x="0" y="0"/>
              <a:ext cx="1871686" cy="1736991"/>
            </a:xfrm>
            <a:custGeom>
              <a:avLst/>
              <a:gdLst/>
              <a:ahLst/>
              <a:cxnLst/>
              <a:rect l="l" t="t" r="r" b="b"/>
              <a:pathLst>
                <a:path w="1871686" h="1736991">
                  <a:moveTo>
                    <a:pt x="1747225" y="1736991"/>
                  </a:moveTo>
                  <a:lnTo>
                    <a:pt x="124460" y="1736991"/>
                  </a:lnTo>
                  <a:cubicBezTo>
                    <a:pt x="55880" y="1736991"/>
                    <a:pt x="0" y="1681111"/>
                    <a:pt x="0" y="1612531"/>
                  </a:cubicBezTo>
                  <a:lnTo>
                    <a:pt x="0" y="124460"/>
                  </a:lnTo>
                  <a:cubicBezTo>
                    <a:pt x="0" y="55880"/>
                    <a:pt x="55880" y="0"/>
                    <a:pt x="124460" y="0"/>
                  </a:cubicBezTo>
                  <a:lnTo>
                    <a:pt x="1747226" y="0"/>
                  </a:lnTo>
                  <a:cubicBezTo>
                    <a:pt x="1815805" y="0"/>
                    <a:pt x="1871686" y="55880"/>
                    <a:pt x="1871686" y="124460"/>
                  </a:cubicBezTo>
                  <a:lnTo>
                    <a:pt x="1871686" y="1612531"/>
                  </a:lnTo>
                  <a:cubicBezTo>
                    <a:pt x="1871686" y="1681111"/>
                    <a:pt x="1815805" y="1736991"/>
                    <a:pt x="1747226" y="1736991"/>
                  </a:cubicBezTo>
                  <a:close/>
                </a:path>
              </a:pathLst>
            </a:custGeom>
            <a:solidFill>
              <a:srgbClr val="D8A1A6"/>
            </a:solidFill>
          </p:spPr>
        </p:sp>
      </p:grpSp>
      <p:sp>
        <p:nvSpPr>
          <p:cNvPr id="5" name="Freeform 5"/>
          <p:cNvSpPr/>
          <p:nvPr/>
        </p:nvSpPr>
        <p:spPr>
          <a:xfrm>
            <a:off x="2272401" y="1712595"/>
            <a:ext cx="7887914" cy="2908668"/>
          </a:xfrm>
          <a:custGeom>
            <a:avLst/>
            <a:gdLst/>
            <a:ahLst/>
            <a:cxnLst/>
            <a:rect l="l" t="t" r="r" b="b"/>
            <a:pathLst>
              <a:path w="7887914" h="2908668">
                <a:moveTo>
                  <a:pt x="0" y="0"/>
                </a:moveTo>
                <a:lnTo>
                  <a:pt x="7887914" y="0"/>
                </a:lnTo>
                <a:lnTo>
                  <a:pt x="7887914" y="2908668"/>
                </a:lnTo>
                <a:lnTo>
                  <a:pt x="0" y="2908668"/>
                </a:lnTo>
                <a:lnTo>
                  <a:pt x="0" y="0"/>
                </a:lnTo>
                <a:close/>
              </a:path>
            </a:pathLst>
          </a:custGeom>
          <a:blipFill>
            <a:blip r:embed="rId3"/>
            <a:stretch>
              <a:fillRect/>
            </a:stretch>
          </a:blipFill>
        </p:spPr>
      </p:sp>
      <p:sp>
        <p:nvSpPr>
          <p:cNvPr id="6" name="Freeform 6"/>
          <p:cNvSpPr/>
          <p:nvPr/>
        </p:nvSpPr>
        <p:spPr>
          <a:xfrm>
            <a:off x="2272401" y="4621263"/>
            <a:ext cx="7887914" cy="5373641"/>
          </a:xfrm>
          <a:custGeom>
            <a:avLst/>
            <a:gdLst/>
            <a:ahLst/>
            <a:cxnLst/>
            <a:rect l="l" t="t" r="r" b="b"/>
            <a:pathLst>
              <a:path w="7887914" h="5373641">
                <a:moveTo>
                  <a:pt x="0" y="0"/>
                </a:moveTo>
                <a:lnTo>
                  <a:pt x="7887914" y="0"/>
                </a:lnTo>
                <a:lnTo>
                  <a:pt x="7887914" y="5373641"/>
                </a:lnTo>
                <a:lnTo>
                  <a:pt x="0" y="5373641"/>
                </a:lnTo>
                <a:lnTo>
                  <a:pt x="0" y="0"/>
                </a:lnTo>
                <a:close/>
              </a:path>
            </a:pathLst>
          </a:custGeom>
          <a:blipFill>
            <a:blip r:embed="rId4"/>
            <a:stretch>
              <a:fillRect/>
            </a:stretch>
          </a:blipFill>
        </p:spPr>
      </p:sp>
      <p:sp>
        <p:nvSpPr>
          <p:cNvPr id="7" name="TextBox 7"/>
          <p:cNvSpPr txBox="1"/>
          <p:nvPr/>
        </p:nvSpPr>
        <p:spPr>
          <a:xfrm>
            <a:off x="3026268" y="360718"/>
            <a:ext cx="13008324"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VIEW</a:t>
            </a:r>
          </a:p>
        </p:txBody>
      </p:sp>
      <p:sp>
        <p:nvSpPr>
          <p:cNvPr id="8" name="TextBox 8"/>
          <p:cNvSpPr txBox="1"/>
          <p:nvPr/>
        </p:nvSpPr>
        <p:spPr>
          <a:xfrm>
            <a:off x="12067538" y="3494708"/>
            <a:ext cx="4856323"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Setup Scrollable Table</a:t>
            </a:r>
          </a:p>
        </p:txBody>
      </p:sp>
      <p:sp>
        <p:nvSpPr>
          <p:cNvPr id="9" name="TextBox 9"/>
          <p:cNvSpPr txBox="1"/>
          <p:nvPr/>
        </p:nvSpPr>
        <p:spPr>
          <a:xfrm>
            <a:off x="12067538" y="4387989"/>
            <a:ext cx="4856323" cy="3163570"/>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The setupTable method creates a styled weekly schedule table with time slots and days of the week. It customizes fonts, colors, and grid settings, highlights headers and the first column, and wraps the table in a JScrollPane for easy navigation, ensuring a clear and user-friendly interface.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564886" y="1716964"/>
            <a:ext cx="4184156" cy="4148872"/>
            <a:chOff x="0" y="0"/>
            <a:chExt cx="1982470" cy="1965752"/>
          </a:xfrm>
        </p:grpSpPr>
        <p:sp>
          <p:nvSpPr>
            <p:cNvPr id="4" name="Freeform 4"/>
            <p:cNvSpPr/>
            <p:nvPr/>
          </p:nvSpPr>
          <p:spPr>
            <a:xfrm>
              <a:off x="0" y="0"/>
              <a:ext cx="1982470" cy="1965753"/>
            </a:xfrm>
            <a:custGeom>
              <a:avLst/>
              <a:gdLst/>
              <a:ahLst/>
              <a:cxnLst/>
              <a:rect l="l" t="t" r="r" b="b"/>
              <a:pathLst>
                <a:path w="1982470" h="1965753">
                  <a:moveTo>
                    <a:pt x="1858010" y="1965752"/>
                  </a:moveTo>
                  <a:lnTo>
                    <a:pt x="124460" y="1965752"/>
                  </a:lnTo>
                  <a:cubicBezTo>
                    <a:pt x="55880" y="1965752"/>
                    <a:pt x="0" y="1909873"/>
                    <a:pt x="0" y="1841292"/>
                  </a:cubicBezTo>
                  <a:lnTo>
                    <a:pt x="0" y="124460"/>
                  </a:lnTo>
                  <a:cubicBezTo>
                    <a:pt x="0" y="55880"/>
                    <a:pt x="55880" y="0"/>
                    <a:pt x="124460" y="0"/>
                  </a:cubicBezTo>
                  <a:lnTo>
                    <a:pt x="1858010" y="0"/>
                  </a:lnTo>
                  <a:cubicBezTo>
                    <a:pt x="1926590" y="0"/>
                    <a:pt x="1982470" y="55880"/>
                    <a:pt x="1982470" y="124460"/>
                  </a:cubicBezTo>
                  <a:lnTo>
                    <a:pt x="1982470" y="1841293"/>
                  </a:lnTo>
                  <a:cubicBezTo>
                    <a:pt x="1982470" y="1909873"/>
                    <a:pt x="1926590" y="1965753"/>
                    <a:pt x="1858010" y="1965753"/>
                  </a:cubicBezTo>
                  <a:close/>
                </a:path>
              </a:pathLst>
            </a:custGeom>
            <a:solidFill>
              <a:srgbClr val="D8A1A6"/>
            </a:solidFill>
          </p:spPr>
        </p:sp>
      </p:grpSp>
      <p:sp>
        <p:nvSpPr>
          <p:cNvPr id="5" name="Freeform 5"/>
          <p:cNvSpPr/>
          <p:nvPr/>
        </p:nvSpPr>
        <p:spPr>
          <a:xfrm>
            <a:off x="10054628" y="6522584"/>
            <a:ext cx="7204672" cy="3341166"/>
          </a:xfrm>
          <a:custGeom>
            <a:avLst/>
            <a:gdLst/>
            <a:ahLst/>
            <a:cxnLst/>
            <a:rect l="l" t="t" r="r" b="b"/>
            <a:pathLst>
              <a:path w="7204672" h="3341166">
                <a:moveTo>
                  <a:pt x="0" y="0"/>
                </a:moveTo>
                <a:lnTo>
                  <a:pt x="7204672" y="0"/>
                </a:lnTo>
                <a:lnTo>
                  <a:pt x="7204672" y="3341167"/>
                </a:lnTo>
                <a:lnTo>
                  <a:pt x="0" y="3341167"/>
                </a:lnTo>
                <a:lnTo>
                  <a:pt x="0" y="0"/>
                </a:lnTo>
                <a:close/>
              </a:path>
            </a:pathLst>
          </a:custGeom>
          <a:blipFill>
            <a:blip r:embed="rId3"/>
            <a:stretch>
              <a:fillRect/>
            </a:stretch>
          </a:blipFill>
        </p:spPr>
      </p:sp>
      <p:sp>
        <p:nvSpPr>
          <p:cNvPr id="6" name="Freeform 6"/>
          <p:cNvSpPr/>
          <p:nvPr/>
        </p:nvSpPr>
        <p:spPr>
          <a:xfrm>
            <a:off x="438636" y="346412"/>
            <a:ext cx="8034931" cy="5955893"/>
          </a:xfrm>
          <a:custGeom>
            <a:avLst/>
            <a:gdLst/>
            <a:ahLst/>
            <a:cxnLst/>
            <a:rect l="l" t="t" r="r" b="b"/>
            <a:pathLst>
              <a:path w="8034931" h="5955893">
                <a:moveTo>
                  <a:pt x="0" y="0"/>
                </a:moveTo>
                <a:lnTo>
                  <a:pt x="8034931" y="0"/>
                </a:lnTo>
                <a:lnTo>
                  <a:pt x="8034931" y="5955892"/>
                </a:lnTo>
                <a:lnTo>
                  <a:pt x="0" y="5955892"/>
                </a:lnTo>
                <a:lnTo>
                  <a:pt x="0" y="0"/>
                </a:lnTo>
                <a:close/>
              </a:path>
            </a:pathLst>
          </a:custGeom>
          <a:blipFill>
            <a:blip r:embed="rId4"/>
            <a:stretch>
              <a:fillRect/>
            </a:stretch>
          </a:blipFill>
        </p:spPr>
      </p:sp>
      <p:sp>
        <p:nvSpPr>
          <p:cNvPr id="7" name="Freeform 7"/>
          <p:cNvSpPr/>
          <p:nvPr/>
        </p:nvSpPr>
        <p:spPr>
          <a:xfrm>
            <a:off x="438636" y="6302304"/>
            <a:ext cx="8034931" cy="3917029"/>
          </a:xfrm>
          <a:custGeom>
            <a:avLst/>
            <a:gdLst/>
            <a:ahLst/>
            <a:cxnLst/>
            <a:rect l="l" t="t" r="r" b="b"/>
            <a:pathLst>
              <a:path w="8034931" h="3917029">
                <a:moveTo>
                  <a:pt x="0" y="0"/>
                </a:moveTo>
                <a:lnTo>
                  <a:pt x="8034931" y="0"/>
                </a:lnTo>
                <a:lnTo>
                  <a:pt x="8034931" y="3917029"/>
                </a:lnTo>
                <a:lnTo>
                  <a:pt x="0" y="3917029"/>
                </a:lnTo>
                <a:lnTo>
                  <a:pt x="0" y="0"/>
                </a:lnTo>
                <a:close/>
              </a:path>
            </a:pathLst>
          </a:custGeom>
          <a:blipFill>
            <a:blip r:embed="rId5"/>
            <a:stretch>
              <a:fillRect/>
            </a:stretch>
          </a:blipFill>
        </p:spPr>
      </p:sp>
      <p:sp>
        <p:nvSpPr>
          <p:cNvPr id="8" name="TextBox 8"/>
          <p:cNvSpPr txBox="1"/>
          <p:nvPr/>
        </p:nvSpPr>
        <p:spPr>
          <a:xfrm>
            <a:off x="9144000" y="190500"/>
            <a:ext cx="9276524"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a:t>
            </a:r>
          </a:p>
        </p:txBody>
      </p:sp>
      <p:sp>
        <p:nvSpPr>
          <p:cNvPr id="9" name="TextBox 9"/>
          <p:cNvSpPr txBox="1"/>
          <p:nvPr/>
        </p:nvSpPr>
        <p:spPr>
          <a:xfrm>
            <a:off x="11980802" y="1882775"/>
            <a:ext cx="3242699"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Handle click on event</a:t>
            </a:r>
          </a:p>
        </p:txBody>
      </p:sp>
      <p:sp>
        <p:nvSpPr>
          <p:cNvPr id="10" name="TextBox 10"/>
          <p:cNvSpPr txBox="1"/>
          <p:nvPr/>
        </p:nvSpPr>
        <p:spPr>
          <a:xfrm>
            <a:off x="11760596" y="3037205"/>
            <a:ext cx="3683111" cy="2106295"/>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By calculate the pointing of user to the cell of table, and check the events list of week and check on which event was point to and display the detail of the event.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4454522" y="3418238"/>
            <a:ext cx="4184156" cy="3450524"/>
            <a:chOff x="0" y="0"/>
            <a:chExt cx="1982470" cy="1634872"/>
          </a:xfrm>
        </p:grpSpPr>
        <p:sp>
          <p:nvSpPr>
            <p:cNvPr id="4" name="Freeform 4"/>
            <p:cNvSpPr/>
            <p:nvPr/>
          </p:nvSpPr>
          <p:spPr>
            <a:xfrm>
              <a:off x="0" y="0"/>
              <a:ext cx="1982470" cy="1634872"/>
            </a:xfrm>
            <a:custGeom>
              <a:avLst/>
              <a:gdLst/>
              <a:ahLst/>
              <a:cxnLst/>
              <a:rect l="l" t="t" r="r" b="b"/>
              <a:pathLst>
                <a:path w="1982470" h="1634872">
                  <a:moveTo>
                    <a:pt x="1858010" y="1634872"/>
                  </a:moveTo>
                  <a:lnTo>
                    <a:pt x="124460" y="1634872"/>
                  </a:lnTo>
                  <a:cubicBezTo>
                    <a:pt x="55880" y="1634872"/>
                    <a:pt x="0" y="1578992"/>
                    <a:pt x="0" y="1510412"/>
                  </a:cubicBezTo>
                  <a:lnTo>
                    <a:pt x="0" y="124460"/>
                  </a:lnTo>
                  <a:cubicBezTo>
                    <a:pt x="0" y="55880"/>
                    <a:pt x="55880" y="0"/>
                    <a:pt x="124460" y="0"/>
                  </a:cubicBezTo>
                  <a:lnTo>
                    <a:pt x="1858010" y="0"/>
                  </a:lnTo>
                  <a:cubicBezTo>
                    <a:pt x="1926590" y="0"/>
                    <a:pt x="1982470" y="55880"/>
                    <a:pt x="1982470" y="124460"/>
                  </a:cubicBezTo>
                  <a:lnTo>
                    <a:pt x="1982470" y="1510412"/>
                  </a:lnTo>
                  <a:cubicBezTo>
                    <a:pt x="1982470" y="1578992"/>
                    <a:pt x="1926590" y="1634872"/>
                    <a:pt x="1858010" y="1634872"/>
                  </a:cubicBezTo>
                  <a:close/>
                </a:path>
              </a:pathLst>
            </a:custGeom>
            <a:solidFill>
              <a:srgbClr val="D8A1A6"/>
            </a:solidFill>
          </p:spPr>
        </p:sp>
      </p:grpSp>
      <p:sp>
        <p:nvSpPr>
          <p:cNvPr id="5" name="Freeform 5"/>
          <p:cNvSpPr/>
          <p:nvPr/>
        </p:nvSpPr>
        <p:spPr>
          <a:xfrm>
            <a:off x="458624" y="2462055"/>
            <a:ext cx="8554102" cy="5829866"/>
          </a:xfrm>
          <a:custGeom>
            <a:avLst/>
            <a:gdLst/>
            <a:ahLst/>
            <a:cxnLst/>
            <a:rect l="l" t="t" r="r" b="b"/>
            <a:pathLst>
              <a:path w="8554102" h="5829866">
                <a:moveTo>
                  <a:pt x="0" y="0"/>
                </a:moveTo>
                <a:lnTo>
                  <a:pt x="8554102" y="0"/>
                </a:lnTo>
                <a:lnTo>
                  <a:pt x="8554102" y="5829866"/>
                </a:lnTo>
                <a:lnTo>
                  <a:pt x="0" y="5829866"/>
                </a:lnTo>
                <a:lnTo>
                  <a:pt x="0" y="0"/>
                </a:lnTo>
                <a:close/>
              </a:path>
            </a:pathLst>
          </a:custGeom>
          <a:blipFill>
            <a:blip r:embed="rId3"/>
            <a:stretch>
              <a:fillRect/>
            </a:stretch>
          </a:blipFill>
        </p:spPr>
      </p:sp>
      <p:sp>
        <p:nvSpPr>
          <p:cNvPr id="6" name="TextBox 6"/>
          <p:cNvSpPr txBox="1"/>
          <p:nvPr/>
        </p:nvSpPr>
        <p:spPr>
          <a:xfrm>
            <a:off x="3110494" y="796736"/>
            <a:ext cx="13161087"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VIEW</a:t>
            </a:r>
          </a:p>
        </p:txBody>
      </p:sp>
      <p:sp>
        <p:nvSpPr>
          <p:cNvPr id="7" name="TextBox 7"/>
          <p:cNvSpPr txBox="1"/>
          <p:nvPr/>
        </p:nvSpPr>
        <p:spPr>
          <a:xfrm>
            <a:off x="14650232" y="3661840"/>
            <a:ext cx="3242699" cy="17640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Event Detail Frame Constructor</a:t>
            </a:r>
          </a:p>
        </p:txBody>
      </p:sp>
      <p:sp>
        <p:nvSpPr>
          <p:cNvPr id="8" name="TextBox 8"/>
          <p:cNvSpPr txBox="1"/>
          <p:nvPr/>
        </p:nvSpPr>
        <p:spPr>
          <a:xfrm>
            <a:off x="15099489" y="5406820"/>
            <a:ext cx="2344184" cy="1049020"/>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The constructor to make export detail of event to user</a:t>
            </a:r>
          </a:p>
        </p:txBody>
      </p:sp>
      <p:sp>
        <p:nvSpPr>
          <p:cNvPr id="9" name="Freeform 9"/>
          <p:cNvSpPr/>
          <p:nvPr/>
        </p:nvSpPr>
        <p:spPr>
          <a:xfrm>
            <a:off x="9271610" y="2942900"/>
            <a:ext cx="4925737" cy="4401199"/>
          </a:xfrm>
          <a:custGeom>
            <a:avLst/>
            <a:gdLst/>
            <a:ahLst/>
            <a:cxnLst/>
            <a:rect l="l" t="t" r="r" b="b"/>
            <a:pathLst>
              <a:path w="4925737" h="4401199">
                <a:moveTo>
                  <a:pt x="0" y="0"/>
                </a:moveTo>
                <a:lnTo>
                  <a:pt x="4925737" y="0"/>
                </a:lnTo>
                <a:lnTo>
                  <a:pt x="4925737" y="4401200"/>
                </a:lnTo>
                <a:lnTo>
                  <a:pt x="0" y="4401200"/>
                </a:lnTo>
                <a:lnTo>
                  <a:pt x="0" y="0"/>
                </a:lnTo>
                <a:close/>
              </a:path>
            </a:pathLst>
          </a:custGeom>
          <a:blipFill>
            <a:blip r:embed="rId4"/>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4457146" y="3287298"/>
            <a:ext cx="4184156" cy="3712405"/>
            <a:chOff x="0" y="0"/>
            <a:chExt cx="1982470" cy="1758952"/>
          </a:xfrm>
        </p:grpSpPr>
        <p:sp>
          <p:nvSpPr>
            <p:cNvPr id="4" name="Freeform 4"/>
            <p:cNvSpPr/>
            <p:nvPr/>
          </p:nvSpPr>
          <p:spPr>
            <a:xfrm>
              <a:off x="0" y="0"/>
              <a:ext cx="1982470" cy="1758953"/>
            </a:xfrm>
            <a:custGeom>
              <a:avLst/>
              <a:gdLst/>
              <a:ahLst/>
              <a:cxnLst/>
              <a:rect l="l" t="t" r="r" b="b"/>
              <a:pathLst>
                <a:path w="1982470" h="1758953">
                  <a:moveTo>
                    <a:pt x="1858010" y="1758952"/>
                  </a:moveTo>
                  <a:lnTo>
                    <a:pt x="124460" y="1758952"/>
                  </a:lnTo>
                  <a:cubicBezTo>
                    <a:pt x="55880" y="1758952"/>
                    <a:pt x="0" y="1703072"/>
                    <a:pt x="0" y="1634492"/>
                  </a:cubicBezTo>
                  <a:lnTo>
                    <a:pt x="0" y="124460"/>
                  </a:lnTo>
                  <a:cubicBezTo>
                    <a:pt x="0" y="55880"/>
                    <a:pt x="55880" y="0"/>
                    <a:pt x="124460" y="0"/>
                  </a:cubicBezTo>
                  <a:lnTo>
                    <a:pt x="1858010" y="0"/>
                  </a:lnTo>
                  <a:cubicBezTo>
                    <a:pt x="1926590" y="0"/>
                    <a:pt x="1982470" y="55880"/>
                    <a:pt x="1982470" y="124460"/>
                  </a:cubicBezTo>
                  <a:lnTo>
                    <a:pt x="1982470" y="1634492"/>
                  </a:lnTo>
                  <a:cubicBezTo>
                    <a:pt x="1982470" y="1703072"/>
                    <a:pt x="1926590" y="1758953"/>
                    <a:pt x="1858010" y="1758953"/>
                  </a:cubicBezTo>
                  <a:close/>
                </a:path>
              </a:pathLst>
            </a:custGeom>
            <a:solidFill>
              <a:srgbClr val="D8A1A6"/>
            </a:solidFill>
          </p:spPr>
        </p:sp>
      </p:grpSp>
      <p:sp>
        <p:nvSpPr>
          <p:cNvPr id="5" name="Freeform 5"/>
          <p:cNvSpPr/>
          <p:nvPr/>
        </p:nvSpPr>
        <p:spPr>
          <a:xfrm>
            <a:off x="835265" y="2084734"/>
            <a:ext cx="6026496" cy="6117531"/>
          </a:xfrm>
          <a:custGeom>
            <a:avLst/>
            <a:gdLst/>
            <a:ahLst/>
            <a:cxnLst/>
            <a:rect l="l" t="t" r="r" b="b"/>
            <a:pathLst>
              <a:path w="6026496" h="6117531">
                <a:moveTo>
                  <a:pt x="0" y="0"/>
                </a:moveTo>
                <a:lnTo>
                  <a:pt x="6026496" y="0"/>
                </a:lnTo>
                <a:lnTo>
                  <a:pt x="6026496" y="6117532"/>
                </a:lnTo>
                <a:lnTo>
                  <a:pt x="0" y="6117532"/>
                </a:lnTo>
                <a:lnTo>
                  <a:pt x="0" y="0"/>
                </a:lnTo>
                <a:close/>
              </a:path>
            </a:pathLst>
          </a:custGeom>
          <a:blipFill>
            <a:blip r:embed="rId3"/>
            <a:stretch>
              <a:fillRect/>
            </a:stretch>
          </a:blipFill>
        </p:spPr>
      </p:sp>
      <p:sp>
        <p:nvSpPr>
          <p:cNvPr id="6" name="Freeform 6"/>
          <p:cNvSpPr/>
          <p:nvPr/>
        </p:nvSpPr>
        <p:spPr>
          <a:xfrm>
            <a:off x="7421112" y="2227453"/>
            <a:ext cx="6474060" cy="5832094"/>
          </a:xfrm>
          <a:custGeom>
            <a:avLst/>
            <a:gdLst/>
            <a:ahLst/>
            <a:cxnLst/>
            <a:rect l="l" t="t" r="r" b="b"/>
            <a:pathLst>
              <a:path w="6474060" h="5832094">
                <a:moveTo>
                  <a:pt x="0" y="0"/>
                </a:moveTo>
                <a:lnTo>
                  <a:pt x="6474059" y="0"/>
                </a:lnTo>
                <a:lnTo>
                  <a:pt x="6474059" y="5832094"/>
                </a:lnTo>
                <a:lnTo>
                  <a:pt x="0" y="5832094"/>
                </a:lnTo>
                <a:lnTo>
                  <a:pt x="0" y="0"/>
                </a:lnTo>
                <a:close/>
              </a:path>
            </a:pathLst>
          </a:custGeom>
          <a:blipFill>
            <a:blip r:embed="rId4"/>
            <a:stretch>
              <a:fillRect/>
            </a:stretch>
          </a:blipFill>
        </p:spPr>
      </p:sp>
      <p:sp>
        <p:nvSpPr>
          <p:cNvPr id="7" name="TextBox 7"/>
          <p:cNvSpPr txBox="1"/>
          <p:nvPr/>
        </p:nvSpPr>
        <p:spPr>
          <a:xfrm>
            <a:off x="4505738" y="687619"/>
            <a:ext cx="9276524"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a:t>
            </a:r>
          </a:p>
        </p:txBody>
      </p:sp>
      <p:sp>
        <p:nvSpPr>
          <p:cNvPr id="8" name="TextBox 8"/>
          <p:cNvSpPr txBox="1"/>
          <p:nvPr/>
        </p:nvSpPr>
        <p:spPr>
          <a:xfrm>
            <a:off x="14652856" y="3530899"/>
            <a:ext cx="3242699" cy="17640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Function to Toggle Edit and Bind Data</a:t>
            </a:r>
          </a:p>
        </p:txBody>
      </p:sp>
      <p:sp>
        <p:nvSpPr>
          <p:cNvPr id="9" name="TextBox 9"/>
          <p:cNvSpPr txBox="1"/>
          <p:nvPr/>
        </p:nvSpPr>
        <p:spPr>
          <a:xfrm>
            <a:off x="14797636" y="5391374"/>
            <a:ext cx="3097919" cy="1049020"/>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Logic to bind and toggle text field for user can edit the detail of event.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4457146" y="3287298"/>
            <a:ext cx="4184156" cy="3712405"/>
            <a:chOff x="0" y="0"/>
            <a:chExt cx="1982470" cy="1758952"/>
          </a:xfrm>
        </p:grpSpPr>
        <p:sp>
          <p:nvSpPr>
            <p:cNvPr id="4" name="Freeform 4"/>
            <p:cNvSpPr/>
            <p:nvPr/>
          </p:nvSpPr>
          <p:spPr>
            <a:xfrm>
              <a:off x="0" y="0"/>
              <a:ext cx="1982470" cy="1758953"/>
            </a:xfrm>
            <a:custGeom>
              <a:avLst/>
              <a:gdLst/>
              <a:ahLst/>
              <a:cxnLst/>
              <a:rect l="l" t="t" r="r" b="b"/>
              <a:pathLst>
                <a:path w="1982470" h="1758953">
                  <a:moveTo>
                    <a:pt x="1858010" y="1758952"/>
                  </a:moveTo>
                  <a:lnTo>
                    <a:pt x="124460" y="1758952"/>
                  </a:lnTo>
                  <a:cubicBezTo>
                    <a:pt x="55880" y="1758952"/>
                    <a:pt x="0" y="1703072"/>
                    <a:pt x="0" y="1634492"/>
                  </a:cubicBezTo>
                  <a:lnTo>
                    <a:pt x="0" y="124460"/>
                  </a:lnTo>
                  <a:cubicBezTo>
                    <a:pt x="0" y="55880"/>
                    <a:pt x="55880" y="0"/>
                    <a:pt x="124460" y="0"/>
                  </a:cubicBezTo>
                  <a:lnTo>
                    <a:pt x="1858010" y="0"/>
                  </a:lnTo>
                  <a:cubicBezTo>
                    <a:pt x="1926590" y="0"/>
                    <a:pt x="1982470" y="55880"/>
                    <a:pt x="1982470" y="124460"/>
                  </a:cubicBezTo>
                  <a:lnTo>
                    <a:pt x="1982470" y="1634492"/>
                  </a:lnTo>
                  <a:cubicBezTo>
                    <a:pt x="1982470" y="1703072"/>
                    <a:pt x="1926590" y="1758953"/>
                    <a:pt x="1858010" y="1758953"/>
                  </a:cubicBezTo>
                  <a:close/>
                </a:path>
              </a:pathLst>
            </a:custGeom>
            <a:solidFill>
              <a:srgbClr val="D8A1A6"/>
            </a:solidFill>
          </p:spPr>
        </p:sp>
      </p:grpSp>
      <p:sp>
        <p:nvSpPr>
          <p:cNvPr id="5" name="Freeform 5"/>
          <p:cNvSpPr/>
          <p:nvPr/>
        </p:nvSpPr>
        <p:spPr>
          <a:xfrm>
            <a:off x="160679" y="2227453"/>
            <a:ext cx="7371812" cy="5621779"/>
          </a:xfrm>
          <a:custGeom>
            <a:avLst/>
            <a:gdLst/>
            <a:ahLst/>
            <a:cxnLst/>
            <a:rect l="l" t="t" r="r" b="b"/>
            <a:pathLst>
              <a:path w="7371812" h="5621779">
                <a:moveTo>
                  <a:pt x="0" y="0"/>
                </a:moveTo>
                <a:lnTo>
                  <a:pt x="7371812" y="0"/>
                </a:lnTo>
                <a:lnTo>
                  <a:pt x="7371812" y="5621779"/>
                </a:lnTo>
                <a:lnTo>
                  <a:pt x="0" y="5621779"/>
                </a:lnTo>
                <a:lnTo>
                  <a:pt x="0" y="0"/>
                </a:lnTo>
                <a:close/>
              </a:path>
            </a:pathLst>
          </a:custGeom>
          <a:blipFill>
            <a:blip r:embed="rId3"/>
            <a:stretch>
              <a:fillRect t="-434" b="-434"/>
            </a:stretch>
          </a:blipFill>
        </p:spPr>
      </p:sp>
      <p:sp>
        <p:nvSpPr>
          <p:cNvPr id="6" name="TextBox 6"/>
          <p:cNvSpPr txBox="1"/>
          <p:nvPr/>
        </p:nvSpPr>
        <p:spPr>
          <a:xfrm>
            <a:off x="2352084" y="535305"/>
            <a:ext cx="13583833"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VIEW</a:t>
            </a:r>
          </a:p>
        </p:txBody>
      </p:sp>
      <p:sp>
        <p:nvSpPr>
          <p:cNvPr id="7" name="TextBox 7"/>
          <p:cNvSpPr txBox="1"/>
          <p:nvPr/>
        </p:nvSpPr>
        <p:spPr>
          <a:xfrm>
            <a:off x="14652856" y="3530899"/>
            <a:ext cx="3242699" cy="17640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Add new Event Frame Constructor</a:t>
            </a:r>
          </a:p>
        </p:txBody>
      </p:sp>
      <p:sp>
        <p:nvSpPr>
          <p:cNvPr id="8" name="TextBox 8"/>
          <p:cNvSpPr txBox="1"/>
          <p:nvPr/>
        </p:nvSpPr>
        <p:spPr>
          <a:xfrm>
            <a:off x="14652856" y="5422173"/>
            <a:ext cx="3436714" cy="696595"/>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Constructor to draw all components for this screen.</a:t>
            </a:r>
          </a:p>
        </p:txBody>
      </p:sp>
      <p:sp>
        <p:nvSpPr>
          <p:cNvPr id="9" name="Freeform 9"/>
          <p:cNvSpPr/>
          <p:nvPr/>
        </p:nvSpPr>
        <p:spPr>
          <a:xfrm>
            <a:off x="7770795" y="2116740"/>
            <a:ext cx="6448048" cy="5843206"/>
          </a:xfrm>
          <a:custGeom>
            <a:avLst/>
            <a:gdLst/>
            <a:ahLst/>
            <a:cxnLst/>
            <a:rect l="l" t="t" r="r" b="b"/>
            <a:pathLst>
              <a:path w="6448048" h="5843206">
                <a:moveTo>
                  <a:pt x="0" y="0"/>
                </a:moveTo>
                <a:lnTo>
                  <a:pt x="6448048" y="0"/>
                </a:lnTo>
                <a:lnTo>
                  <a:pt x="6448048" y="5843205"/>
                </a:lnTo>
                <a:lnTo>
                  <a:pt x="0" y="5843205"/>
                </a:lnTo>
                <a:lnTo>
                  <a:pt x="0" y="0"/>
                </a:lnTo>
                <a:close/>
              </a:path>
            </a:pathLst>
          </a:custGeom>
          <a:blipFill>
            <a:blip r:embed="rId4"/>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2547346" y="2769703"/>
            <a:ext cx="4184156" cy="4747594"/>
            <a:chOff x="0" y="0"/>
            <a:chExt cx="1982470" cy="2249429"/>
          </a:xfrm>
        </p:grpSpPr>
        <p:sp>
          <p:nvSpPr>
            <p:cNvPr id="4" name="Freeform 4"/>
            <p:cNvSpPr/>
            <p:nvPr/>
          </p:nvSpPr>
          <p:spPr>
            <a:xfrm>
              <a:off x="0" y="0"/>
              <a:ext cx="1982470" cy="2249429"/>
            </a:xfrm>
            <a:custGeom>
              <a:avLst/>
              <a:gdLst/>
              <a:ahLst/>
              <a:cxnLst/>
              <a:rect l="l" t="t" r="r" b="b"/>
              <a:pathLst>
                <a:path w="1982470" h="2249429">
                  <a:moveTo>
                    <a:pt x="1858010" y="2249429"/>
                  </a:moveTo>
                  <a:lnTo>
                    <a:pt x="124460" y="2249429"/>
                  </a:lnTo>
                  <a:cubicBezTo>
                    <a:pt x="55880" y="2249429"/>
                    <a:pt x="0" y="2193549"/>
                    <a:pt x="0" y="2124969"/>
                  </a:cubicBezTo>
                  <a:lnTo>
                    <a:pt x="0" y="124460"/>
                  </a:lnTo>
                  <a:cubicBezTo>
                    <a:pt x="0" y="55880"/>
                    <a:pt x="55880" y="0"/>
                    <a:pt x="124460" y="0"/>
                  </a:cubicBezTo>
                  <a:lnTo>
                    <a:pt x="1858010" y="0"/>
                  </a:lnTo>
                  <a:cubicBezTo>
                    <a:pt x="1926590" y="0"/>
                    <a:pt x="1982470" y="55880"/>
                    <a:pt x="1982470" y="124460"/>
                  </a:cubicBezTo>
                  <a:lnTo>
                    <a:pt x="1982470" y="2124969"/>
                  </a:lnTo>
                  <a:cubicBezTo>
                    <a:pt x="1982470" y="2193549"/>
                    <a:pt x="1926590" y="2249429"/>
                    <a:pt x="1858010" y="2249429"/>
                  </a:cubicBezTo>
                  <a:close/>
                </a:path>
              </a:pathLst>
            </a:custGeom>
            <a:solidFill>
              <a:srgbClr val="D8A1A6"/>
            </a:solidFill>
          </p:spPr>
        </p:sp>
      </p:grpSp>
      <p:sp>
        <p:nvSpPr>
          <p:cNvPr id="5" name="Freeform 5"/>
          <p:cNvSpPr/>
          <p:nvPr/>
        </p:nvSpPr>
        <p:spPr>
          <a:xfrm>
            <a:off x="1980763" y="1367790"/>
            <a:ext cx="8930931" cy="5793942"/>
          </a:xfrm>
          <a:custGeom>
            <a:avLst/>
            <a:gdLst/>
            <a:ahLst/>
            <a:cxnLst/>
            <a:rect l="l" t="t" r="r" b="b"/>
            <a:pathLst>
              <a:path w="8930931" h="5793942">
                <a:moveTo>
                  <a:pt x="0" y="0"/>
                </a:moveTo>
                <a:lnTo>
                  <a:pt x="8930932" y="0"/>
                </a:lnTo>
                <a:lnTo>
                  <a:pt x="8930932" y="5793942"/>
                </a:lnTo>
                <a:lnTo>
                  <a:pt x="0" y="5793942"/>
                </a:lnTo>
                <a:lnTo>
                  <a:pt x="0" y="0"/>
                </a:lnTo>
                <a:close/>
              </a:path>
            </a:pathLst>
          </a:custGeom>
          <a:blipFill>
            <a:blip r:embed="rId3"/>
            <a:stretch>
              <a:fillRect/>
            </a:stretch>
          </a:blipFill>
        </p:spPr>
      </p:sp>
      <p:sp>
        <p:nvSpPr>
          <p:cNvPr id="6" name="Freeform 6"/>
          <p:cNvSpPr/>
          <p:nvPr/>
        </p:nvSpPr>
        <p:spPr>
          <a:xfrm>
            <a:off x="1980763" y="7161732"/>
            <a:ext cx="8930931" cy="2255060"/>
          </a:xfrm>
          <a:custGeom>
            <a:avLst/>
            <a:gdLst/>
            <a:ahLst/>
            <a:cxnLst/>
            <a:rect l="l" t="t" r="r" b="b"/>
            <a:pathLst>
              <a:path w="8930931" h="2255060">
                <a:moveTo>
                  <a:pt x="0" y="0"/>
                </a:moveTo>
                <a:lnTo>
                  <a:pt x="8930932" y="0"/>
                </a:lnTo>
                <a:lnTo>
                  <a:pt x="8930932" y="2255060"/>
                </a:lnTo>
                <a:lnTo>
                  <a:pt x="0" y="2255060"/>
                </a:lnTo>
                <a:lnTo>
                  <a:pt x="0" y="0"/>
                </a:lnTo>
                <a:close/>
              </a:path>
            </a:pathLst>
          </a:custGeom>
          <a:blipFill>
            <a:blip r:embed="rId4"/>
            <a:stretch>
              <a:fillRect/>
            </a:stretch>
          </a:blipFill>
        </p:spPr>
      </p:sp>
      <p:sp>
        <p:nvSpPr>
          <p:cNvPr id="7" name="TextBox 7"/>
          <p:cNvSpPr txBox="1"/>
          <p:nvPr/>
        </p:nvSpPr>
        <p:spPr>
          <a:xfrm>
            <a:off x="2670137" y="190500"/>
            <a:ext cx="12947726"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VIEW</a:t>
            </a:r>
          </a:p>
        </p:txBody>
      </p:sp>
      <p:sp>
        <p:nvSpPr>
          <p:cNvPr id="8" name="TextBox 8"/>
          <p:cNvSpPr txBox="1"/>
          <p:nvPr/>
        </p:nvSpPr>
        <p:spPr>
          <a:xfrm>
            <a:off x="13018074" y="3091281"/>
            <a:ext cx="3242699"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Save Event function</a:t>
            </a:r>
          </a:p>
        </p:txBody>
      </p:sp>
      <p:sp>
        <p:nvSpPr>
          <p:cNvPr id="9" name="TextBox 9"/>
          <p:cNvSpPr txBox="1"/>
          <p:nvPr/>
        </p:nvSpPr>
        <p:spPr>
          <a:xfrm>
            <a:off x="12672607" y="4500145"/>
            <a:ext cx="3933634" cy="2106295"/>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By using brute-force algorithm to detect the current is overlap to other events, the program will notice user the conflict and make them change the time to fit the time table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2372920" y="1556871"/>
            <a:ext cx="5749733" cy="2282322"/>
          </a:xfrm>
          <a:prstGeom prst="rect">
            <a:avLst/>
          </a:prstGeom>
        </p:spPr>
        <p:txBody>
          <a:bodyPr lIns="0" tIns="0" rIns="0" bIns="0" rtlCol="0" anchor="t">
            <a:spAutoFit/>
          </a:bodyPr>
          <a:lstStyle/>
          <a:p>
            <a:pPr algn="ctr">
              <a:lnSpc>
                <a:spcPts val="8730"/>
              </a:lnSpc>
            </a:pPr>
            <a:r>
              <a:rPr lang="en-US" sz="9000" b="1">
                <a:solidFill>
                  <a:srgbClr val="000000"/>
                </a:solidFill>
                <a:latin typeface="DM Sans Bold"/>
                <a:ea typeface="DM Sans Bold"/>
                <a:cs typeface="DM Sans Bold"/>
                <a:sym typeface="DM Sans Bold"/>
              </a:rPr>
              <a:t>Table of content</a:t>
            </a:r>
          </a:p>
        </p:txBody>
      </p:sp>
      <p:grpSp>
        <p:nvGrpSpPr>
          <p:cNvPr id="5" name="Group 5"/>
          <p:cNvGrpSpPr/>
          <p:nvPr/>
        </p:nvGrpSpPr>
        <p:grpSpPr>
          <a:xfrm>
            <a:off x="1748756" y="3862736"/>
            <a:ext cx="6998061" cy="2561528"/>
            <a:chOff x="0" y="0"/>
            <a:chExt cx="2342659" cy="857492"/>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8" name="TextBox 8"/>
          <p:cNvSpPr txBox="1"/>
          <p:nvPr/>
        </p:nvSpPr>
        <p:spPr>
          <a:xfrm>
            <a:off x="2264939" y="4716776"/>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01.</a:t>
            </a:r>
          </a:p>
        </p:txBody>
      </p:sp>
      <p:grpSp>
        <p:nvGrpSpPr>
          <p:cNvPr id="9" name="Group 9"/>
          <p:cNvGrpSpPr/>
          <p:nvPr/>
        </p:nvGrpSpPr>
        <p:grpSpPr>
          <a:xfrm>
            <a:off x="1748756" y="6697257"/>
            <a:ext cx="6998061"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9866372" y="1028700"/>
            <a:ext cx="6998061" cy="2561528"/>
            <a:chOff x="0" y="0"/>
            <a:chExt cx="2342659" cy="857492"/>
          </a:xfrm>
        </p:grpSpPr>
        <p:sp>
          <p:nvSpPr>
            <p:cNvPr id="13" name="Freeform 13"/>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4" name="TextBox 14"/>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5" name="TextBox 15"/>
          <p:cNvSpPr txBox="1"/>
          <p:nvPr/>
        </p:nvSpPr>
        <p:spPr>
          <a:xfrm>
            <a:off x="2264939" y="7552692"/>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id="16" name="TextBox 16"/>
          <p:cNvSpPr txBox="1"/>
          <p:nvPr/>
        </p:nvSpPr>
        <p:spPr>
          <a:xfrm>
            <a:off x="10382555" y="1882740"/>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id="17" name="TextBox 17"/>
          <p:cNvSpPr txBox="1"/>
          <p:nvPr/>
        </p:nvSpPr>
        <p:spPr>
          <a:xfrm>
            <a:off x="3843892" y="4665344"/>
            <a:ext cx="4132127" cy="880112"/>
          </a:xfrm>
          <a:prstGeom prst="rect">
            <a:avLst/>
          </a:prstGeom>
        </p:spPr>
        <p:txBody>
          <a:bodyPr lIns="0" tIns="0" rIns="0" bIns="0" rtlCol="0" anchor="t">
            <a:spAutoFit/>
          </a:bodyPr>
          <a:lstStyle/>
          <a:p>
            <a:pPr marL="0" lvl="0" indent="0" algn="just">
              <a:lnSpc>
                <a:spcPts val="7154"/>
              </a:lnSpc>
              <a:spcBef>
                <a:spcPct val="0"/>
              </a:spcBef>
            </a:pPr>
            <a:r>
              <a:rPr lang="en-US" sz="5299" spc="84">
                <a:solidFill>
                  <a:srgbClr val="000000"/>
                </a:solidFill>
                <a:latin typeface="DM Sans"/>
                <a:ea typeface="DM Sans"/>
                <a:cs typeface="DM Sans"/>
                <a:sym typeface="DM Sans"/>
              </a:rPr>
              <a:t>Introduction</a:t>
            </a:r>
          </a:p>
        </p:txBody>
      </p:sp>
      <p:sp>
        <p:nvSpPr>
          <p:cNvPr id="18" name="TextBox 18"/>
          <p:cNvSpPr txBox="1"/>
          <p:nvPr/>
        </p:nvSpPr>
        <p:spPr>
          <a:xfrm>
            <a:off x="3843892" y="7501261"/>
            <a:ext cx="4132127" cy="880110"/>
          </a:xfrm>
          <a:prstGeom prst="rect">
            <a:avLst/>
          </a:prstGeom>
        </p:spPr>
        <p:txBody>
          <a:bodyPr lIns="0" tIns="0" rIns="0" bIns="0" rtlCol="0" anchor="t">
            <a:spAutoFit/>
          </a:bodyPr>
          <a:lstStyle/>
          <a:p>
            <a:pPr marL="0" lvl="0" indent="0" algn="just">
              <a:lnSpc>
                <a:spcPts val="7155"/>
              </a:lnSpc>
              <a:spcBef>
                <a:spcPct val="0"/>
              </a:spcBef>
            </a:pPr>
            <a:r>
              <a:rPr lang="en-US" sz="5300" spc="84">
                <a:solidFill>
                  <a:srgbClr val="000000"/>
                </a:solidFill>
                <a:latin typeface="DM Sans"/>
                <a:ea typeface="DM Sans"/>
                <a:cs typeface="DM Sans"/>
                <a:sym typeface="DM Sans"/>
              </a:rPr>
              <a:t>Interface</a:t>
            </a:r>
          </a:p>
        </p:txBody>
      </p:sp>
      <p:sp>
        <p:nvSpPr>
          <p:cNvPr id="19" name="TextBox 19"/>
          <p:cNvSpPr txBox="1"/>
          <p:nvPr/>
        </p:nvSpPr>
        <p:spPr>
          <a:xfrm>
            <a:off x="12109791" y="1831309"/>
            <a:ext cx="4132127" cy="880110"/>
          </a:xfrm>
          <a:prstGeom prst="rect">
            <a:avLst/>
          </a:prstGeom>
        </p:spPr>
        <p:txBody>
          <a:bodyPr lIns="0" tIns="0" rIns="0" bIns="0" rtlCol="0" anchor="t">
            <a:spAutoFit/>
          </a:bodyPr>
          <a:lstStyle/>
          <a:p>
            <a:pPr marL="0" lvl="0" indent="0" algn="just">
              <a:lnSpc>
                <a:spcPts val="7155"/>
              </a:lnSpc>
              <a:spcBef>
                <a:spcPct val="0"/>
              </a:spcBef>
            </a:pPr>
            <a:r>
              <a:rPr lang="en-US" sz="5300" spc="84">
                <a:solidFill>
                  <a:srgbClr val="000000"/>
                </a:solidFill>
                <a:latin typeface="DM Sans"/>
                <a:ea typeface="DM Sans"/>
                <a:cs typeface="DM Sans"/>
                <a:sym typeface="DM Sans"/>
              </a:rPr>
              <a:t>Library Used</a:t>
            </a:r>
          </a:p>
        </p:txBody>
      </p:sp>
      <p:sp>
        <p:nvSpPr>
          <p:cNvPr id="20" name="Freeform 20"/>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21" name="Freeform 21"/>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grpSp>
        <p:nvGrpSpPr>
          <p:cNvPr id="22" name="Group 22"/>
          <p:cNvGrpSpPr/>
          <p:nvPr/>
        </p:nvGrpSpPr>
        <p:grpSpPr>
          <a:xfrm>
            <a:off x="9866372" y="3862736"/>
            <a:ext cx="6998061" cy="2561528"/>
            <a:chOff x="0" y="0"/>
            <a:chExt cx="2342659" cy="857492"/>
          </a:xfrm>
        </p:grpSpPr>
        <p:sp>
          <p:nvSpPr>
            <p:cNvPr id="23" name="Freeform 23"/>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24" name="TextBox 24"/>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25" name="TextBox 25"/>
          <p:cNvSpPr txBox="1"/>
          <p:nvPr/>
        </p:nvSpPr>
        <p:spPr>
          <a:xfrm>
            <a:off x="10382555" y="4716776"/>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04.</a:t>
            </a:r>
          </a:p>
        </p:txBody>
      </p:sp>
      <p:sp>
        <p:nvSpPr>
          <p:cNvPr id="26" name="TextBox 26"/>
          <p:cNvSpPr txBox="1"/>
          <p:nvPr/>
        </p:nvSpPr>
        <p:spPr>
          <a:xfrm>
            <a:off x="11924293" y="4212908"/>
            <a:ext cx="4503125" cy="1784985"/>
          </a:xfrm>
          <a:prstGeom prst="rect">
            <a:avLst/>
          </a:prstGeom>
        </p:spPr>
        <p:txBody>
          <a:bodyPr lIns="0" tIns="0" rIns="0" bIns="0" rtlCol="0" anchor="t">
            <a:spAutoFit/>
          </a:bodyPr>
          <a:lstStyle/>
          <a:p>
            <a:pPr marL="0" lvl="0" indent="0" algn="l">
              <a:lnSpc>
                <a:spcPts val="7155"/>
              </a:lnSpc>
              <a:spcBef>
                <a:spcPct val="0"/>
              </a:spcBef>
            </a:pPr>
            <a:r>
              <a:rPr lang="en-US" sz="5300" spc="84">
                <a:solidFill>
                  <a:srgbClr val="000000"/>
                </a:solidFill>
                <a:latin typeface="DM Sans"/>
                <a:ea typeface="DM Sans"/>
                <a:cs typeface="DM Sans"/>
                <a:sym typeface="DM Sans"/>
              </a:rPr>
              <a:t>Code Structure</a:t>
            </a:r>
          </a:p>
        </p:txBody>
      </p:sp>
      <p:grpSp>
        <p:nvGrpSpPr>
          <p:cNvPr id="27" name="Group 27"/>
          <p:cNvGrpSpPr/>
          <p:nvPr/>
        </p:nvGrpSpPr>
        <p:grpSpPr>
          <a:xfrm>
            <a:off x="9866372" y="6696772"/>
            <a:ext cx="6998061" cy="2561528"/>
            <a:chOff x="0" y="0"/>
            <a:chExt cx="2342659" cy="857492"/>
          </a:xfrm>
        </p:grpSpPr>
        <p:sp>
          <p:nvSpPr>
            <p:cNvPr id="28" name="Freeform 28"/>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29" name="TextBox 29"/>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30" name="TextBox 30"/>
          <p:cNvSpPr txBox="1"/>
          <p:nvPr/>
        </p:nvSpPr>
        <p:spPr>
          <a:xfrm>
            <a:off x="10382555" y="7550812"/>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05.</a:t>
            </a:r>
          </a:p>
        </p:txBody>
      </p:sp>
      <p:sp>
        <p:nvSpPr>
          <p:cNvPr id="31" name="TextBox 31"/>
          <p:cNvSpPr txBox="1"/>
          <p:nvPr/>
        </p:nvSpPr>
        <p:spPr>
          <a:xfrm>
            <a:off x="12109791" y="7048339"/>
            <a:ext cx="4132127" cy="1784985"/>
          </a:xfrm>
          <a:prstGeom prst="rect">
            <a:avLst/>
          </a:prstGeom>
        </p:spPr>
        <p:txBody>
          <a:bodyPr lIns="0" tIns="0" rIns="0" bIns="0" rtlCol="0" anchor="t">
            <a:spAutoFit/>
          </a:bodyPr>
          <a:lstStyle/>
          <a:p>
            <a:pPr marL="0" lvl="0" indent="0" algn="just">
              <a:lnSpc>
                <a:spcPts val="7155"/>
              </a:lnSpc>
              <a:spcBef>
                <a:spcPct val="0"/>
              </a:spcBef>
            </a:pPr>
            <a:r>
              <a:rPr lang="en-US" sz="5300" spc="84">
                <a:solidFill>
                  <a:srgbClr val="000000"/>
                </a:solidFill>
                <a:latin typeface="DM Sans"/>
                <a:ea typeface="DM Sans"/>
                <a:cs typeface="DM Sans"/>
                <a:sym typeface="DM Sans"/>
              </a:rPr>
              <a:t>Main functions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2653517" y="2923615"/>
            <a:ext cx="5099305" cy="5945233"/>
            <a:chOff x="0" y="0"/>
            <a:chExt cx="1982470" cy="2311344"/>
          </a:xfrm>
        </p:grpSpPr>
        <p:sp>
          <p:nvSpPr>
            <p:cNvPr id="4" name="Freeform 4"/>
            <p:cNvSpPr/>
            <p:nvPr/>
          </p:nvSpPr>
          <p:spPr>
            <a:xfrm>
              <a:off x="0" y="0"/>
              <a:ext cx="1982470" cy="2311344"/>
            </a:xfrm>
            <a:custGeom>
              <a:avLst/>
              <a:gdLst/>
              <a:ahLst/>
              <a:cxnLst/>
              <a:rect l="l" t="t" r="r" b="b"/>
              <a:pathLst>
                <a:path w="1982470" h="2311344">
                  <a:moveTo>
                    <a:pt x="1858010" y="2311344"/>
                  </a:moveTo>
                  <a:lnTo>
                    <a:pt x="124460" y="2311344"/>
                  </a:lnTo>
                  <a:cubicBezTo>
                    <a:pt x="55880" y="2311344"/>
                    <a:pt x="0" y="2255464"/>
                    <a:pt x="0" y="2186884"/>
                  </a:cubicBezTo>
                  <a:lnTo>
                    <a:pt x="0" y="124460"/>
                  </a:lnTo>
                  <a:cubicBezTo>
                    <a:pt x="0" y="55880"/>
                    <a:pt x="55880" y="0"/>
                    <a:pt x="124460" y="0"/>
                  </a:cubicBezTo>
                  <a:lnTo>
                    <a:pt x="1858010" y="0"/>
                  </a:lnTo>
                  <a:cubicBezTo>
                    <a:pt x="1926590" y="0"/>
                    <a:pt x="1982470" y="55880"/>
                    <a:pt x="1982470" y="124460"/>
                  </a:cubicBezTo>
                  <a:lnTo>
                    <a:pt x="1982470" y="2186884"/>
                  </a:lnTo>
                  <a:cubicBezTo>
                    <a:pt x="1982470" y="2255464"/>
                    <a:pt x="1926590" y="2311344"/>
                    <a:pt x="1858010" y="2311344"/>
                  </a:cubicBezTo>
                  <a:close/>
                </a:path>
              </a:pathLst>
            </a:custGeom>
            <a:solidFill>
              <a:srgbClr val="D8A1A6"/>
            </a:solidFill>
          </p:spPr>
        </p:sp>
      </p:grpSp>
      <p:sp>
        <p:nvSpPr>
          <p:cNvPr id="5" name="Freeform 5"/>
          <p:cNvSpPr/>
          <p:nvPr/>
        </p:nvSpPr>
        <p:spPr>
          <a:xfrm>
            <a:off x="1296074" y="2534163"/>
            <a:ext cx="10394881" cy="6724137"/>
          </a:xfrm>
          <a:custGeom>
            <a:avLst/>
            <a:gdLst/>
            <a:ahLst/>
            <a:cxnLst/>
            <a:rect l="l" t="t" r="r" b="b"/>
            <a:pathLst>
              <a:path w="10394881" h="6724137">
                <a:moveTo>
                  <a:pt x="0" y="0"/>
                </a:moveTo>
                <a:lnTo>
                  <a:pt x="10394882" y="0"/>
                </a:lnTo>
                <a:lnTo>
                  <a:pt x="10394882" y="6724137"/>
                </a:lnTo>
                <a:lnTo>
                  <a:pt x="0" y="6724137"/>
                </a:lnTo>
                <a:lnTo>
                  <a:pt x="0" y="0"/>
                </a:lnTo>
                <a:close/>
              </a:path>
            </a:pathLst>
          </a:custGeom>
          <a:blipFill>
            <a:blip r:embed="rId3"/>
            <a:stretch>
              <a:fillRect/>
            </a:stretch>
          </a:blipFill>
        </p:spPr>
      </p:sp>
      <p:sp>
        <p:nvSpPr>
          <p:cNvPr id="6" name="TextBox 6"/>
          <p:cNvSpPr txBox="1"/>
          <p:nvPr/>
        </p:nvSpPr>
        <p:spPr>
          <a:xfrm>
            <a:off x="428234" y="535305"/>
            <a:ext cx="17564881"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CONTROLLER</a:t>
            </a:r>
          </a:p>
        </p:txBody>
      </p:sp>
      <p:sp>
        <p:nvSpPr>
          <p:cNvPr id="7" name="TextBox 7"/>
          <p:cNvSpPr txBox="1"/>
          <p:nvPr/>
        </p:nvSpPr>
        <p:spPr>
          <a:xfrm>
            <a:off x="13311344" y="3377907"/>
            <a:ext cx="3783651"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EventController</a:t>
            </a:r>
          </a:p>
        </p:txBody>
      </p:sp>
      <p:sp>
        <p:nvSpPr>
          <p:cNvPr id="8" name="TextBox 8"/>
          <p:cNvSpPr txBox="1"/>
          <p:nvPr/>
        </p:nvSpPr>
        <p:spPr>
          <a:xfrm>
            <a:off x="13236352" y="4373080"/>
            <a:ext cx="3933634" cy="3868420"/>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The EventController class manages event operations, interacting with EventDao to add, update, or delete events. It provides methods to fetch all events or filter events for a specific week, acting as a bridge between the application's data layer and user interface for efficient event management.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988062" y="3791830"/>
            <a:ext cx="5931116" cy="3073073"/>
            <a:chOff x="0" y="0"/>
            <a:chExt cx="2810187" cy="1456034"/>
          </a:xfrm>
        </p:grpSpPr>
        <p:sp>
          <p:nvSpPr>
            <p:cNvPr id="4" name="Freeform 4"/>
            <p:cNvSpPr/>
            <p:nvPr/>
          </p:nvSpPr>
          <p:spPr>
            <a:xfrm>
              <a:off x="0" y="0"/>
              <a:ext cx="2810187" cy="1456034"/>
            </a:xfrm>
            <a:custGeom>
              <a:avLst/>
              <a:gdLst/>
              <a:ahLst/>
              <a:cxnLst/>
              <a:rect l="l" t="t" r="r" b="b"/>
              <a:pathLst>
                <a:path w="2810187" h="1456034">
                  <a:moveTo>
                    <a:pt x="2685727" y="1456034"/>
                  </a:moveTo>
                  <a:lnTo>
                    <a:pt x="124460" y="1456034"/>
                  </a:lnTo>
                  <a:cubicBezTo>
                    <a:pt x="55880" y="1456034"/>
                    <a:pt x="0" y="1400154"/>
                    <a:pt x="0" y="1331574"/>
                  </a:cubicBezTo>
                  <a:lnTo>
                    <a:pt x="0" y="124460"/>
                  </a:lnTo>
                  <a:cubicBezTo>
                    <a:pt x="0" y="55880"/>
                    <a:pt x="55880" y="0"/>
                    <a:pt x="124460" y="0"/>
                  </a:cubicBezTo>
                  <a:lnTo>
                    <a:pt x="2685727" y="0"/>
                  </a:lnTo>
                  <a:cubicBezTo>
                    <a:pt x="2754307" y="0"/>
                    <a:pt x="2810187" y="55880"/>
                    <a:pt x="2810187" y="124460"/>
                  </a:cubicBezTo>
                  <a:lnTo>
                    <a:pt x="2810187" y="1331574"/>
                  </a:lnTo>
                  <a:cubicBezTo>
                    <a:pt x="2810187" y="1400154"/>
                    <a:pt x="2754307" y="1456034"/>
                    <a:pt x="2685727" y="1456034"/>
                  </a:cubicBezTo>
                  <a:close/>
                </a:path>
              </a:pathLst>
            </a:custGeom>
            <a:solidFill>
              <a:srgbClr val="D8A1A6"/>
            </a:solidFill>
          </p:spPr>
        </p:sp>
      </p:grpSp>
      <p:sp>
        <p:nvSpPr>
          <p:cNvPr id="5" name="Freeform 5"/>
          <p:cNvSpPr/>
          <p:nvPr/>
        </p:nvSpPr>
        <p:spPr>
          <a:xfrm>
            <a:off x="1028700" y="2341908"/>
            <a:ext cx="9787043" cy="2613434"/>
          </a:xfrm>
          <a:custGeom>
            <a:avLst/>
            <a:gdLst/>
            <a:ahLst/>
            <a:cxnLst/>
            <a:rect l="l" t="t" r="r" b="b"/>
            <a:pathLst>
              <a:path w="9787043" h="2613434">
                <a:moveTo>
                  <a:pt x="0" y="0"/>
                </a:moveTo>
                <a:lnTo>
                  <a:pt x="9787043" y="0"/>
                </a:lnTo>
                <a:lnTo>
                  <a:pt x="9787043" y="2613434"/>
                </a:lnTo>
                <a:lnTo>
                  <a:pt x="0" y="2613434"/>
                </a:lnTo>
                <a:lnTo>
                  <a:pt x="0" y="0"/>
                </a:lnTo>
                <a:close/>
              </a:path>
            </a:pathLst>
          </a:custGeom>
          <a:blipFill>
            <a:blip r:embed="rId3"/>
            <a:stretch>
              <a:fillRect/>
            </a:stretch>
          </a:blipFill>
        </p:spPr>
      </p:sp>
      <p:sp>
        <p:nvSpPr>
          <p:cNvPr id="6" name="Freeform 6"/>
          <p:cNvSpPr/>
          <p:nvPr/>
        </p:nvSpPr>
        <p:spPr>
          <a:xfrm>
            <a:off x="1028700" y="5174417"/>
            <a:ext cx="9787043" cy="3633440"/>
          </a:xfrm>
          <a:custGeom>
            <a:avLst/>
            <a:gdLst/>
            <a:ahLst/>
            <a:cxnLst/>
            <a:rect l="l" t="t" r="r" b="b"/>
            <a:pathLst>
              <a:path w="9787043" h="3633440">
                <a:moveTo>
                  <a:pt x="0" y="0"/>
                </a:moveTo>
                <a:lnTo>
                  <a:pt x="9787043" y="0"/>
                </a:lnTo>
                <a:lnTo>
                  <a:pt x="9787043" y="3633440"/>
                </a:lnTo>
                <a:lnTo>
                  <a:pt x="0" y="3633440"/>
                </a:lnTo>
                <a:lnTo>
                  <a:pt x="0" y="0"/>
                </a:lnTo>
                <a:close/>
              </a:path>
            </a:pathLst>
          </a:custGeom>
          <a:blipFill>
            <a:blip r:embed="rId4"/>
            <a:stretch>
              <a:fillRect/>
            </a:stretch>
          </a:blipFill>
        </p:spPr>
      </p:sp>
      <p:sp>
        <p:nvSpPr>
          <p:cNvPr id="7" name="TextBox 7"/>
          <p:cNvSpPr txBox="1"/>
          <p:nvPr/>
        </p:nvSpPr>
        <p:spPr>
          <a:xfrm>
            <a:off x="669342" y="535305"/>
            <a:ext cx="17249836"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CONTROLLER</a:t>
            </a:r>
          </a:p>
        </p:txBody>
      </p:sp>
      <p:sp>
        <p:nvSpPr>
          <p:cNvPr id="8" name="TextBox 8"/>
          <p:cNvSpPr txBox="1"/>
          <p:nvPr/>
        </p:nvSpPr>
        <p:spPr>
          <a:xfrm>
            <a:off x="12265484" y="4035431"/>
            <a:ext cx="5336288"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Main interact with database when it ready</a:t>
            </a:r>
          </a:p>
        </p:txBody>
      </p:sp>
      <p:sp>
        <p:nvSpPr>
          <p:cNvPr id="9" name="TextBox 9"/>
          <p:cNvSpPr txBox="1"/>
          <p:nvPr/>
        </p:nvSpPr>
        <p:spPr>
          <a:xfrm>
            <a:off x="12474271" y="5189861"/>
            <a:ext cx="5001594" cy="1049020"/>
          </a:xfrm>
          <a:prstGeom prst="rect">
            <a:avLst/>
          </a:prstGeom>
        </p:spPr>
        <p:txBody>
          <a:bodyPr lIns="0" tIns="0" rIns="0" bIns="0" rtlCol="0" anchor="t">
            <a:spAutoFit/>
          </a:bodyPr>
          <a:lstStyle/>
          <a:p>
            <a:pPr marL="464186" lvl="1" indent="-232093" algn="just">
              <a:lnSpc>
                <a:spcPts val="2795"/>
              </a:lnSpc>
              <a:buFont typeface="Arial"/>
              <a:buChar char="•"/>
            </a:pPr>
            <a:r>
              <a:rPr lang="en-US" sz="2150">
                <a:solidFill>
                  <a:srgbClr val="000000"/>
                </a:solidFill>
                <a:latin typeface="Clear Sans"/>
                <a:ea typeface="Clear Sans"/>
                <a:cs typeface="Clear Sans"/>
                <a:sym typeface="Clear Sans"/>
              </a:rPr>
              <a:t>Connect to the database in constructor.</a:t>
            </a:r>
          </a:p>
          <a:p>
            <a:pPr marL="464186" lvl="1" indent="-232093" algn="just">
              <a:lnSpc>
                <a:spcPts val="2795"/>
              </a:lnSpc>
              <a:buFont typeface="Arial"/>
              <a:buChar char="•"/>
            </a:pPr>
            <a:r>
              <a:rPr lang="en-US" sz="2150">
                <a:solidFill>
                  <a:srgbClr val="000000"/>
                </a:solidFill>
                <a:latin typeface="Clear Sans"/>
                <a:ea typeface="Clear Sans"/>
                <a:cs typeface="Clear Sans"/>
                <a:sym typeface="Clear Sans"/>
              </a:rPr>
              <a:t>Add new event in database.</a:t>
            </a:r>
          </a:p>
        </p:txBody>
      </p:sp>
      <p:sp>
        <p:nvSpPr>
          <p:cNvPr id="10" name="AutoShape 10"/>
          <p:cNvSpPr/>
          <p:nvPr/>
        </p:nvSpPr>
        <p:spPr>
          <a:xfrm flipH="1" flipV="1">
            <a:off x="10815743" y="3648625"/>
            <a:ext cx="1172320" cy="1679741"/>
          </a:xfrm>
          <a:prstGeom prst="line">
            <a:avLst/>
          </a:prstGeom>
          <a:ln w="38100" cap="flat">
            <a:solidFill>
              <a:srgbClr val="648E38"/>
            </a:solidFill>
            <a:prstDash val="solid"/>
            <a:headEnd type="none" w="sm" len="sm"/>
            <a:tailEnd type="arrow" w="med" len="sm"/>
          </a:ln>
        </p:spPr>
      </p:sp>
      <p:sp>
        <p:nvSpPr>
          <p:cNvPr id="11" name="AutoShape 11"/>
          <p:cNvSpPr/>
          <p:nvPr/>
        </p:nvSpPr>
        <p:spPr>
          <a:xfrm flipH="1">
            <a:off x="10815743" y="5328366"/>
            <a:ext cx="1172320" cy="1662771"/>
          </a:xfrm>
          <a:prstGeom prst="line">
            <a:avLst/>
          </a:prstGeom>
          <a:ln w="38100" cap="flat">
            <a:solidFill>
              <a:srgbClr val="648E38"/>
            </a:solidFill>
            <a:prstDash val="solid"/>
            <a:headEnd type="none" w="sm" len="sm"/>
            <a:tailEnd type="arrow" w="med" len="sm"/>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579935" y="4083341"/>
            <a:ext cx="5931116" cy="2570781"/>
            <a:chOff x="0" y="0"/>
            <a:chExt cx="2810187" cy="1218046"/>
          </a:xfrm>
        </p:grpSpPr>
        <p:sp>
          <p:nvSpPr>
            <p:cNvPr id="4" name="Freeform 4"/>
            <p:cNvSpPr/>
            <p:nvPr/>
          </p:nvSpPr>
          <p:spPr>
            <a:xfrm>
              <a:off x="0" y="0"/>
              <a:ext cx="2810187" cy="1218046"/>
            </a:xfrm>
            <a:custGeom>
              <a:avLst/>
              <a:gdLst/>
              <a:ahLst/>
              <a:cxnLst/>
              <a:rect l="l" t="t" r="r" b="b"/>
              <a:pathLst>
                <a:path w="2810187" h="1218046">
                  <a:moveTo>
                    <a:pt x="2685727" y="1218046"/>
                  </a:moveTo>
                  <a:lnTo>
                    <a:pt x="124460" y="1218046"/>
                  </a:lnTo>
                  <a:cubicBezTo>
                    <a:pt x="55880" y="1218046"/>
                    <a:pt x="0" y="1162166"/>
                    <a:pt x="0" y="1093586"/>
                  </a:cubicBezTo>
                  <a:lnTo>
                    <a:pt x="0" y="124460"/>
                  </a:lnTo>
                  <a:cubicBezTo>
                    <a:pt x="0" y="55880"/>
                    <a:pt x="55880" y="0"/>
                    <a:pt x="124460" y="0"/>
                  </a:cubicBezTo>
                  <a:lnTo>
                    <a:pt x="2685727" y="0"/>
                  </a:lnTo>
                  <a:cubicBezTo>
                    <a:pt x="2754307" y="0"/>
                    <a:pt x="2810187" y="55880"/>
                    <a:pt x="2810187" y="124460"/>
                  </a:cubicBezTo>
                  <a:lnTo>
                    <a:pt x="2810187" y="1093586"/>
                  </a:lnTo>
                  <a:cubicBezTo>
                    <a:pt x="2810187" y="1162166"/>
                    <a:pt x="2754307" y="1218046"/>
                    <a:pt x="2685727" y="1218046"/>
                  </a:cubicBezTo>
                  <a:close/>
                </a:path>
              </a:pathLst>
            </a:custGeom>
            <a:solidFill>
              <a:srgbClr val="D8A1A6"/>
            </a:solidFill>
          </p:spPr>
        </p:sp>
      </p:grpSp>
      <p:sp>
        <p:nvSpPr>
          <p:cNvPr id="5" name="Freeform 5"/>
          <p:cNvSpPr/>
          <p:nvPr/>
        </p:nvSpPr>
        <p:spPr>
          <a:xfrm>
            <a:off x="2132025" y="2109524"/>
            <a:ext cx="7925793" cy="7635517"/>
          </a:xfrm>
          <a:custGeom>
            <a:avLst/>
            <a:gdLst/>
            <a:ahLst/>
            <a:cxnLst/>
            <a:rect l="l" t="t" r="r" b="b"/>
            <a:pathLst>
              <a:path w="7925793" h="7635517">
                <a:moveTo>
                  <a:pt x="0" y="0"/>
                </a:moveTo>
                <a:lnTo>
                  <a:pt x="7925793" y="0"/>
                </a:lnTo>
                <a:lnTo>
                  <a:pt x="7925793" y="7635517"/>
                </a:lnTo>
                <a:lnTo>
                  <a:pt x="0" y="7635517"/>
                </a:lnTo>
                <a:lnTo>
                  <a:pt x="0" y="0"/>
                </a:lnTo>
                <a:close/>
              </a:path>
            </a:pathLst>
          </a:custGeom>
          <a:blipFill>
            <a:blip r:embed="rId3"/>
            <a:stretch>
              <a:fillRect/>
            </a:stretch>
          </a:blipFill>
        </p:spPr>
      </p:sp>
      <p:sp>
        <p:nvSpPr>
          <p:cNvPr id="6" name="TextBox 6"/>
          <p:cNvSpPr txBox="1"/>
          <p:nvPr/>
        </p:nvSpPr>
        <p:spPr>
          <a:xfrm>
            <a:off x="778459" y="535305"/>
            <a:ext cx="17045651"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CONTROLLER</a:t>
            </a:r>
          </a:p>
        </p:txBody>
      </p:sp>
      <p:sp>
        <p:nvSpPr>
          <p:cNvPr id="7" name="TextBox 7"/>
          <p:cNvSpPr txBox="1"/>
          <p:nvPr/>
        </p:nvSpPr>
        <p:spPr>
          <a:xfrm>
            <a:off x="11877349" y="4446398"/>
            <a:ext cx="5336288"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Main interact with database when it ready</a:t>
            </a:r>
          </a:p>
        </p:txBody>
      </p:sp>
      <p:sp>
        <p:nvSpPr>
          <p:cNvPr id="8" name="TextBox 8"/>
          <p:cNvSpPr txBox="1"/>
          <p:nvPr/>
        </p:nvSpPr>
        <p:spPr>
          <a:xfrm>
            <a:off x="12212043" y="5783823"/>
            <a:ext cx="5001594" cy="344170"/>
          </a:xfrm>
          <a:prstGeom prst="rect">
            <a:avLst/>
          </a:prstGeom>
        </p:spPr>
        <p:txBody>
          <a:bodyPr lIns="0" tIns="0" rIns="0" bIns="0" rtlCol="0" anchor="t">
            <a:spAutoFit/>
          </a:bodyPr>
          <a:lstStyle/>
          <a:p>
            <a:pPr marL="464186" lvl="1" indent="-232093" algn="just">
              <a:lnSpc>
                <a:spcPts val="2795"/>
              </a:lnSpc>
              <a:buFont typeface="Arial"/>
              <a:buChar char="•"/>
            </a:pPr>
            <a:r>
              <a:rPr lang="en-US" sz="2150">
                <a:solidFill>
                  <a:srgbClr val="000000"/>
                </a:solidFill>
                <a:latin typeface="Clear Sans"/>
                <a:ea typeface="Clear Sans"/>
                <a:cs typeface="Clear Sans"/>
                <a:sym typeface="Clear Sans"/>
              </a:rPr>
              <a:t>Take out all event in database.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2633524" y="3519836"/>
            <a:ext cx="4184156" cy="3247328"/>
            <a:chOff x="0" y="0"/>
            <a:chExt cx="1982470" cy="1538597"/>
          </a:xfrm>
        </p:grpSpPr>
        <p:sp>
          <p:nvSpPr>
            <p:cNvPr id="4" name="Freeform 4"/>
            <p:cNvSpPr/>
            <p:nvPr/>
          </p:nvSpPr>
          <p:spPr>
            <a:xfrm>
              <a:off x="0" y="0"/>
              <a:ext cx="1982470" cy="1538597"/>
            </a:xfrm>
            <a:custGeom>
              <a:avLst/>
              <a:gdLst/>
              <a:ahLst/>
              <a:cxnLst/>
              <a:rect l="l" t="t" r="r" b="b"/>
              <a:pathLst>
                <a:path w="1982470" h="1538597">
                  <a:moveTo>
                    <a:pt x="1858010" y="1538597"/>
                  </a:moveTo>
                  <a:lnTo>
                    <a:pt x="124460" y="1538597"/>
                  </a:lnTo>
                  <a:cubicBezTo>
                    <a:pt x="55880" y="1538597"/>
                    <a:pt x="0" y="1482717"/>
                    <a:pt x="0" y="1414137"/>
                  </a:cubicBezTo>
                  <a:lnTo>
                    <a:pt x="0" y="124460"/>
                  </a:lnTo>
                  <a:cubicBezTo>
                    <a:pt x="0" y="55880"/>
                    <a:pt x="55880" y="0"/>
                    <a:pt x="124460" y="0"/>
                  </a:cubicBezTo>
                  <a:lnTo>
                    <a:pt x="1858010" y="0"/>
                  </a:lnTo>
                  <a:cubicBezTo>
                    <a:pt x="1926590" y="0"/>
                    <a:pt x="1982470" y="55880"/>
                    <a:pt x="1982470" y="124460"/>
                  </a:cubicBezTo>
                  <a:lnTo>
                    <a:pt x="1982470" y="1414137"/>
                  </a:lnTo>
                  <a:cubicBezTo>
                    <a:pt x="1982470" y="1482717"/>
                    <a:pt x="1926590" y="1538597"/>
                    <a:pt x="1858010" y="1538597"/>
                  </a:cubicBezTo>
                  <a:close/>
                </a:path>
              </a:pathLst>
            </a:custGeom>
            <a:solidFill>
              <a:srgbClr val="D8A1A6"/>
            </a:solidFill>
          </p:spPr>
        </p:sp>
      </p:grpSp>
      <p:sp>
        <p:nvSpPr>
          <p:cNvPr id="5" name="Freeform 5"/>
          <p:cNvSpPr/>
          <p:nvPr/>
        </p:nvSpPr>
        <p:spPr>
          <a:xfrm>
            <a:off x="2278874" y="1712595"/>
            <a:ext cx="8657549" cy="7954124"/>
          </a:xfrm>
          <a:custGeom>
            <a:avLst/>
            <a:gdLst/>
            <a:ahLst/>
            <a:cxnLst/>
            <a:rect l="l" t="t" r="r" b="b"/>
            <a:pathLst>
              <a:path w="8657549" h="7954124">
                <a:moveTo>
                  <a:pt x="0" y="0"/>
                </a:moveTo>
                <a:lnTo>
                  <a:pt x="8657549" y="0"/>
                </a:lnTo>
                <a:lnTo>
                  <a:pt x="8657549" y="7954124"/>
                </a:lnTo>
                <a:lnTo>
                  <a:pt x="0" y="7954124"/>
                </a:lnTo>
                <a:lnTo>
                  <a:pt x="0" y="0"/>
                </a:lnTo>
                <a:close/>
              </a:path>
            </a:pathLst>
          </a:custGeom>
          <a:blipFill>
            <a:blip r:embed="rId3"/>
            <a:stretch>
              <a:fillRect/>
            </a:stretch>
          </a:blipFill>
        </p:spPr>
      </p:sp>
      <p:sp>
        <p:nvSpPr>
          <p:cNvPr id="6" name="TextBox 6"/>
          <p:cNvSpPr txBox="1"/>
          <p:nvPr/>
        </p:nvSpPr>
        <p:spPr>
          <a:xfrm>
            <a:off x="669342" y="535305"/>
            <a:ext cx="17618658"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CONTROLLER</a:t>
            </a:r>
          </a:p>
        </p:txBody>
      </p:sp>
      <p:sp>
        <p:nvSpPr>
          <p:cNvPr id="7" name="TextBox 7"/>
          <p:cNvSpPr txBox="1"/>
          <p:nvPr/>
        </p:nvSpPr>
        <p:spPr>
          <a:xfrm>
            <a:off x="12809860" y="3763438"/>
            <a:ext cx="3831483"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Database setup</a:t>
            </a:r>
          </a:p>
        </p:txBody>
      </p:sp>
      <p:sp>
        <p:nvSpPr>
          <p:cNvPr id="8" name="TextBox 8"/>
          <p:cNvSpPr txBox="1"/>
          <p:nvPr/>
        </p:nvSpPr>
        <p:spPr>
          <a:xfrm>
            <a:off x="13222309" y="4327318"/>
            <a:ext cx="3006586" cy="2106295"/>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When app run, it will auto run script to check database, if database not available, it will create new database to match requirement.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9432230" y="6954223"/>
            <a:ext cx="8193837" cy="2980827"/>
            <a:chOff x="0" y="0"/>
            <a:chExt cx="3882273" cy="1412328"/>
          </a:xfrm>
        </p:grpSpPr>
        <p:sp>
          <p:nvSpPr>
            <p:cNvPr id="4" name="Freeform 4"/>
            <p:cNvSpPr/>
            <p:nvPr/>
          </p:nvSpPr>
          <p:spPr>
            <a:xfrm>
              <a:off x="0" y="0"/>
              <a:ext cx="3882273" cy="1412328"/>
            </a:xfrm>
            <a:custGeom>
              <a:avLst/>
              <a:gdLst/>
              <a:ahLst/>
              <a:cxnLst/>
              <a:rect l="l" t="t" r="r" b="b"/>
              <a:pathLst>
                <a:path w="3882273" h="1412328">
                  <a:moveTo>
                    <a:pt x="3757813" y="1412328"/>
                  </a:moveTo>
                  <a:lnTo>
                    <a:pt x="124460" y="1412328"/>
                  </a:lnTo>
                  <a:cubicBezTo>
                    <a:pt x="55880" y="1412328"/>
                    <a:pt x="0" y="1356448"/>
                    <a:pt x="0" y="1287868"/>
                  </a:cubicBezTo>
                  <a:lnTo>
                    <a:pt x="0" y="124460"/>
                  </a:lnTo>
                  <a:cubicBezTo>
                    <a:pt x="0" y="55880"/>
                    <a:pt x="55880" y="0"/>
                    <a:pt x="124460" y="0"/>
                  </a:cubicBezTo>
                  <a:lnTo>
                    <a:pt x="3757813" y="0"/>
                  </a:lnTo>
                  <a:cubicBezTo>
                    <a:pt x="3826393" y="0"/>
                    <a:pt x="3882273" y="55880"/>
                    <a:pt x="3882273" y="124460"/>
                  </a:cubicBezTo>
                  <a:lnTo>
                    <a:pt x="3882273" y="1287868"/>
                  </a:lnTo>
                  <a:cubicBezTo>
                    <a:pt x="3882273" y="1356448"/>
                    <a:pt x="3826393" y="1412328"/>
                    <a:pt x="3757813" y="1412328"/>
                  </a:cubicBezTo>
                  <a:close/>
                </a:path>
              </a:pathLst>
            </a:custGeom>
            <a:solidFill>
              <a:srgbClr val="D8A1A6"/>
            </a:solidFill>
          </p:spPr>
        </p:sp>
      </p:grpSp>
      <p:sp>
        <p:nvSpPr>
          <p:cNvPr id="5" name="Freeform 5"/>
          <p:cNvSpPr/>
          <p:nvPr/>
        </p:nvSpPr>
        <p:spPr>
          <a:xfrm>
            <a:off x="9144000" y="1983305"/>
            <a:ext cx="8770297" cy="3765140"/>
          </a:xfrm>
          <a:custGeom>
            <a:avLst/>
            <a:gdLst/>
            <a:ahLst/>
            <a:cxnLst/>
            <a:rect l="l" t="t" r="r" b="b"/>
            <a:pathLst>
              <a:path w="8770297" h="3765140">
                <a:moveTo>
                  <a:pt x="0" y="0"/>
                </a:moveTo>
                <a:lnTo>
                  <a:pt x="8770297" y="0"/>
                </a:lnTo>
                <a:lnTo>
                  <a:pt x="8770297" y="3765140"/>
                </a:lnTo>
                <a:lnTo>
                  <a:pt x="0" y="3765140"/>
                </a:lnTo>
                <a:lnTo>
                  <a:pt x="0" y="0"/>
                </a:lnTo>
                <a:close/>
              </a:path>
            </a:pathLst>
          </a:custGeom>
          <a:blipFill>
            <a:blip r:embed="rId3"/>
            <a:stretch>
              <a:fillRect/>
            </a:stretch>
          </a:blipFill>
        </p:spPr>
      </p:sp>
      <p:sp>
        <p:nvSpPr>
          <p:cNvPr id="6" name="Freeform 6"/>
          <p:cNvSpPr/>
          <p:nvPr/>
        </p:nvSpPr>
        <p:spPr>
          <a:xfrm>
            <a:off x="1028700" y="2628579"/>
            <a:ext cx="7429560" cy="5694800"/>
          </a:xfrm>
          <a:custGeom>
            <a:avLst/>
            <a:gdLst/>
            <a:ahLst/>
            <a:cxnLst/>
            <a:rect l="l" t="t" r="r" b="b"/>
            <a:pathLst>
              <a:path w="7429560" h="5694800">
                <a:moveTo>
                  <a:pt x="0" y="0"/>
                </a:moveTo>
                <a:lnTo>
                  <a:pt x="7429560" y="0"/>
                </a:lnTo>
                <a:lnTo>
                  <a:pt x="7429560" y="5694799"/>
                </a:lnTo>
                <a:lnTo>
                  <a:pt x="0" y="5694799"/>
                </a:lnTo>
                <a:lnTo>
                  <a:pt x="0" y="0"/>
                </a:lnTo>
                <a:close/>
              </a:path>
            </a:pathLst>
          </a:custGeom>
          <a:blipFill>
            <a:blip r:embed="rId4"/>
            <a:stretch>
              <a:fillRect/>
            </a:stretch>
          </a:blipFill>
        </p:spPr>
      </p:sp>
      <p:sp>
        <p:nvSpPr>
          <p:cNvPr id="7" name="TextBox 7"/>
          <p:cNvSpPr txBox="1"/>
          <p:nvPr/>
        </p:nvSpPr>
        <p:spPr>
          <a:xfrm>
            <a:off x="734812" y="535305"/>
            <a:ext cx="17179484"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CONTROLLER</a:t>
            </a:r>
          </a:p>
        </p:txBody>
      </p:sp>
      <p:sp>
        <p:nvSpPr>
          <p:cNvPr id="8" name="TextBox 8"/>
          <p:cNvSpPr txBox="1"/>
          <p:nvPr/>
        </p:nvSpPr>
        <p:spPr>
          <a:xfrm>
            <a:off x="9815488" y="7197825"/>
            <a:ext cx="7278745" cy="1173480"/>
          </a:xfrm>
          <a:prstGeom prst="rect">
            <a:avLst/>
          </a:prstGeom>
        </p:spPr>
        <p:txBody>
          <a:bodyPr lIns="0" tIns="0" rIns="0" bIns="0" rtlCol="0" anchor="t">
            <a:spAutoFit/>
          </a:bodyPr>
          <a:lstStyle/>
          <a:p>
            <a:pPr algn="ctr">
              <a:lnSpc>
                <a:spcPts val="4679"/>
              </a:lnSpc>
            </a:pPr>
            <a:r>
              <a:rPr lang="en-US" sz="3599">
                <a:solidFill>
                  <a:srgbClr val="000000"/>
                </a:solidFill>
                <a:latin typeface="Baloo"/>
                <a:ea typeface="Baloo"/>
                <a:cs typeface="Baloo"/>
                <a:sym typeface="Baloo"/>
              </a:rPr>
              <a:t>Database initialize script: DatabaseInitializer</a:t>
            </a:r>
          </a:p>
        </p:txBody>
      </p:sp>
      <p:sp>
        <p:nvSpPr>
          <p:cNvPr id="9" name="TextBox 9"/>
          <p:cNvSpPr txBox="1"/>
          <p:nvPr/>
        </p:nvSpPr>
        <p:spPr>
          <a:xfrm>
            <a:off x="9909918" y="8427820"/>
            <a:ext cx="7465640" cy="1049020"/>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Script to create 2 table through JDBC: </a:t>
            </a:r>
          </a:p>
          <a:p>
            <a:pPr marL="464186" lvl="1" indent="-232093" algn="just">
              <a:lnSpc>
                <a:spcPts val="2795"/>
              </a:lnSpc>
              <a:buFont typeface="Arial"/>
              <a:buChar char="•"/>
            </a:pPr>
            <a:r>
              <a:rPr lang="en-US" sz="2150">
                <a:solidFill>
                  <a:srgbClr val="000000"/>
                </a:solidFill>
                <a:latin typeface="Clear Sans"/>
                <a:ea typeface="Clear Sans"/>
                <a:cs typeface="Clear Sans"/>
                <a:sym typeface="Clear Sans"/>
              </a:rPr>
              <a:t>Table InitializationStatus to store status of database.</a:t>
            </a:r>
          </a:p>
          <a:p>
            <a:pPr marL="464186" lvl="1" indent="-232093" algn="just">
              <a:lnSpc>
                <a:spcPts val="2795"/>
              </a:lnSpc>
              <a:buFont typeface="Arial"/>
              <a:buChar char="•"/>
            </a:pPr>
            <a:r>
              <a:rPr lang="en-US" sz="2150">
                <a:solidFill>
                  <a:srgbClr val="000000"/>
                </a:solidFill>
                <a:latin typeface="Clear Sans"/>
                <a:ea typeface="Clear Sans"/>
                <a:cs typeface="Clear Sans"/>
                <a:sym typeface="Clear Sans"/>
              </a:rPr>
              <a:t>Table Event to store all event in calendar.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579935" y="4083341"/>
            <a:ext cx="5931116" cy="3598196"/>
            <a:chOff x="0" y="0"/>
            <a:chExt cx="2810187" cy="1704840"/>
          </a:xfrm>
        </p:grpSpPr>
        <p:sp>
          <p:nvSpPr>
            <p:cNvPr id="4" name="Freeform 4"/>
            <p:cNvSpPr/>
            <p:nvPr/>
          </p:nvSpPr>
          <p:spPr>
            <a:xfrm>
              <a:off x="0" y="0"/>
              <a:ext cx="2810187" cy="1704840"/>
            </a:xfrm>
            <a:custGeom>
              <a:avLst/>
              <a:gdLst/>
              <a:ahLst/>
              <a:cxnLst/>
              <a:rect l="l" t="t" r="r" b="b"/>
              <a:pathLst>
                <a:path w="2810187" h="1704840">
                  <a:moveTo>
                    <a:pt x="2685727" y="1704840"/>
                  </a:moveTo>
                  <a:lnTo>
                    <a:pt x="124460" y="1704840"/>
                  </a:lnTo>
                  <a:cubicBezTo>
                    <a:pt x="55880" y="1704840"/>
                    <a:pt x="0" y="1648960"/>
                    <a:pt x="0" y="1580380"/>
                  </a:cubicBezTo>
                  <a:lnTo>
                    <a:pt x="0" y="124460"/>
                  </a:lnTo>
                  <a:cubicBezTo>
                    <a:pt x="0" y="55880"/>
                    <a:pt x="55880" y="0"/>
                    <a:pt x="124460" y="0"/>
                  </a:cubicBezTo>
                  <a:lnTo>
                    <a:pt x="2685727" y="0"/>
                  </a:lnTo>
                  <a:cubicBezTo>
                    <a:pt x="2754307" y="0"/>
                    <a:pt x="2810187" y="55880"/>
                    <a:pt x="2810187" y="124460"/>
                  </a:cubicBezTo>
                  <a:lnTo>
                    <a:pt x="2810187" y="1580380"/>
                  </a:lnTo>
                  <a:cubicBezTo>
                    <a:pt x="2810187" y="1648960"/>
                    <a:pt x="2754307" y="1704840"/>
                    <a:pt x="2685727" y="1704840"/>
                  </a:cubicBezTo>
                  <a:close/>
                </a:path>
              </a:pathLst>
            </a:custGeom>
            <a:solidFill>
              <a:srgbClr val="D8A1A6"/>
            </a:solidFill>
          </p:spPr>
        </p:sp>
      </p:grpSp>
      <p:sp>
        <p:nvSpPr>
          <p:cNvPr id="5" name="Freeform 5"/>
          <p:cNvSpPr/>
          <p:nvPr/>
        </p:nvSpPr>
        <p:spPr>
          <a:xfrm>
            <a:off x="2132025" y="2109524"/>
            <a:ext cx="7925793" cy="7635517"/>
          </a:xfrm>
          <a:custGeom>
            <a:avLst/>
            <a:gdLst/>
            <a:ahLst/>
            <a:cxnLst/>
            <a:rect l="l" t="t" r="r" b="b"/>
            <a:pathLst>
              <a:path w="7925793" h="7635517">
                <a:moveTo>
                  <a:pt x="0" y="0"/>
                </a:moveTo>
                <a:lnTo>
                  <a:pt x="7925793" y="0"/>
                </a:lnTo>
                <a:lnTo>
                  <a:pt x="7925793" y="7635517"/>
                </a:lnTo>
                <a:lnTo>
                  <a:pt x="0" y="7635517"/>
                </a:lnTo>
                <a:lnTo>
                  <a:pt x="0" y="0"/>
                </a:lnTo>
                <a:close/>
              </a:path>
            </a:pathLst>
          </a:custGeom>
          <a:blipFill>
            <a:blip r:embed="rId3"/>
            <a:stretch>
              <a:fillRect/>
            </a:stretch>
          </a:blipFill>
        </p:spPr>
      </p:sp>
      <p:sp>
        <p:nvSpPr>
          <p:cNvPr id="6" name="TextBox 6"/>
          <p:cNvSpPr txBox="1"/>
          <p:nvPr/>
        </p:nvSpPr>
        <p:spPr>
          <a:xfrm>
            <a:off x="603872" y="535305"/>
            <a:ext cx="17684128"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CONTROLLER</a:t>
            </a:r>
          </a:p>
        </p:txBody>
      </p:sp>
      <p:sp>
        <p:nvSpPr>
          <p:cNvPr id="7" name="TextBox 7"/>
          <p:cNvSpPr txBox="1"/>
          <p:nvPr/>
        </p:nvSpPr>
        <p:spPr>
          <a:xfrm>
            <a:off x="11877349" y="4446398"/>
            <a:ext cx="5336288"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Main interact with database when it ready</a:t>
            </a:r>
          </a:p>
        </p:txBody>
      </p:sp>
      <p:sp>
        <p:nvSpPr>
          <p:cNvPr id="8" name="TextBox 8"/>
          <p:cNvSpPr txBox="1"/>
          <p:nvPr/>
        </p:nvSpPr>
        <p:spPr>
          <a:xfrm>
            <a:off x="12212043" y="5783823"/>
            <a:ext cx="5001594" cy="1753870"/>
          </a:xfrm>
          <a:prstGeom prst="rect">
            <a:avLst/>
          </a:prstGeom>
        </p:spPr>
        <p:txBody>
          <a:bodyPr lIns="0" tIns="0" rIns="0" bIns="0" rtlCol="0" anchor="t">
            <a:spAutoFit/>
          </a:bodyPr>
          <a:lstStyle/>
          <a:p>
            <a:pPr marL="464186" lvl="1" indent="-232093" algn="just">
              <a:lnSpc>
                <a:spcPts val="2795"/>
              </a:lnSpc>
              <a:buFont typeface="Arial"/>
              <a:buChar char="•"/>
            </a:pPr>
            <a:r>
              <a:rPr lang="en-US" sz="2150">
                <a:solidFill>
                  <a:srgbClr val="000000"/>
                </a:solidFill>
                <a:latin typeface="Clear Sans"/>
                <a:ea typeface="Clear Sans"/>
                <a:cs typeface="Clear Sans"/>
                <a:sym typeface="Clear Sans"/>
              </a:rPr>
              <a:t>Take out all event base on the week:</a:t>
            </a:r>
          </a:p>
          <a:p>
            <a:pPr algn="just">
              <a:lnSpc>
                <a:spcPts val="2795"/>
              </a:lnSpc>
            </a:pPr>
            <a:r>
              <a:rPr lang="en-US" sz="2150">
                <a:solidFill>
                  <a:srgbClr val="000000"/>
                </a:solidFill>
                <a:latin typeface="Clear Sans"/>
                <a:ea typeface="Clear Sans"/>
                <a:cs typeface="Clear Sans"/>
                <a:sym typeface="Clear Sans"/>
              </a:rPr>
              <a:t>by filer all event by start, end date and consider to </a:t>
            </a:r>
            <a:r>
              <a:rPr lang="en-US" sz="2150" b="1">
                <a:solidFill>
                  <a:srgbClr val="000000"/>
                </a:solidFill>
                <a:latin typeface="Clear Sans Bold"/>
                <a:ea typeface="Clear Sans Bold"/>
                <a:cs typeface="Clear Sans Bold"/>
                <a:sym typeface="Clear Sans Bold"/>
              </a:rPr>
              <a:t>RepeatType</a:t>
            </a:r>
            <a:r>
              <a:rPr lang="en-US" sz="2150">
                <a:solidFill>
                  <a:srgbClr val="000000"/>
                </a:solidFill>
                <a:latin typeface="Clear Sans"/>
                <a:ea typeface="Clear Sans"/>
                <a:cs typeface="Clear Sans"/>
                <a:sym typeface="Clear Sans"/>
              </a:rPr>
              <a:t>: Daily, Monthly or Weekly</a:t>
            </a:r>
          </a:p>
          <a:p>
            <a:pPr algn="just">
              <a:lnSpc>
                <a:spcPts val="2795"/>
              </a:lnSpc>
            </a:pPr>
            <a:endParaRPr lang="en-US" sz="2150">
              <a:solidFill>
                <a:srgbClr val="000000"/>
              </a:solidFill>
              <a:latin typeface="Clear Sans"/>
              <a:ea typeface="Clear Sans"/>
              <a:cs typeface="Clear Sans"/>
              <a:sym typeface="Clear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956586" y="1794659"/>
            <a:ext cx="5810685" cy="7463641"/>
            <a:chOff x="0" y="0"/>
            <a:chExt cx="1982470" cy="2546420"/>
          </a:xfrm>
        </p:grpSpPr>
        <p:sp>
          <p:nvSpPr>
            <p:cNvPr id="4" name="Freeform 4"/>
            <p:cNvSpPr/>
            <p:nvPr/>
          </p:nvSpPr>
          <p:spPr>
            <a:xfrm>
              <a:off x="0" y="0"/>
              <a:ext cx="1982470" cy="2546420"/>
            </a:xfrm>
            <a:custGeom>
              <a:avLst/>
              <a:gdLst/>
              <a:ahLst/>
              <a:cxnLst/>
              <a:rect l="l" t="t" r="r" b="b"/>
              <a:pathLst>
                <a:path w="1982470" h="2546420">
                  <a:moveTo>
                    <a:pt x="1858010" y="2546420"/>
                  </a:moveTo>
                  <a:lnTo>
                    <a:pt x="124460" y="2546420"/>
                  </a:lnTo>
                  <a:cubicBezTo>
                    <a:pt x="55880" y="2546420"/>
                    <a:pt x="0" y="2490540"/>
                    <a:pt x="0" y="2421960"/>
                  </a:cubicBezTo>
                  <a:lnTo>
                    <a:pt x="0" y="124460"/>
                  </a:lnTo>
                  <a:cubicBezTo>
                    <a:pt x="0" y="55880"/>
                    <a:pt x="55880" y="0"/>
                    <a:pt x="124460" y="0"/>
                  </a:cubicBezTo>
                  <a:lnTo>
                    <a:pt x="1858010" y="0"/>
                  </a:lnTo>
                  <a:cubicBezTo>
                    <a:pt x="1926590" y="0"/>
                    <a:pt x="1982470" y="55880"/>
                    <a:pt x="1982470" y="124460"/>
                  </a:cubicBezTo>
                  <a:lnTo>
                    <a:pt x="1982470" y="2421960"/>
                  </a:lnTo>
                  <a:cubicBezTo>
                    <a:pt x="1982470" y="2490540"/>
                    <a:pt x="1926590" y="2546420"/>
                    <a:pt x="1858010" y="2546420"/>
                  </a:cubicBezTo>
                  <a:close/>
                </a:path>
              </a:pathLst>
            </a:custGeom>
            <a:solidFill>
              <a:srgbClr val="D8A1A6"/>
            </a:solidFill>
          </p:spPr>
        </p:sp>
      </p:grpSp>
      <p:sp>
        <p:nvSpPr>
          <p:cNvPr id="5" name="Freeform 5"/>
          <p:cNvSpPr/>
          <p:nvPr/>
        </p:nvSpPr>
        <p:spPr>
          <a:xfrm>
            <a:off x="5992331" y="1858443"/>
            <a:ext cx="5358420" cy="3576647"/>
          </a:xfrm>
          <a:custGeom>
            <a:avLst/>
            <a:gdLst/>
            <a:ahLst/>
            <a:cxnLst/>
            <a:rect l="l" t="t" r="r" b="b"/>
            <a:pathLst>
              <a:path w="5358420" h="3576647">
                <a:moveTo>
                  <a:pt x="0" y="0"/>
                </a:moveTo>
                <a:lnTo>
                  <a:pt x="5358421" y="0"/>
                </a:lnTo>
                <a:lnTo>
                  <a:pt x="5358421" y="3576647"/>
                </a:lnTo>
                <a:lnTo>
                  <a:pt x="0" y="3576647"/>
                </a:lnTo>
                <a:lnTo>
                  <a:pt x="0" y="0"/>
                </a:lnTo>
                <a:close/>
              </a:path>
            </a:pathLst>
          </a:custGeom>
          <a:blipFill>
            <a:blip r:embed="rId3"/>
            <a:stretch>
              <a:fillRect/>
            </a:stretch>
          </a:blipFill>
        </p:spPr>
      </p:sp>
      <p:sp>
        <p:nvSpPr>
          <p:cNvPr id="6" name="Freeform 6"/>
          <p:cNvSpPr/>
          <p:nvPr/>
        </p:nvSpPr>
        <p:spPr>
          <a:xfrm>
            <a:off x="297074" y="1647950"/>
            <a:ext cx="5089423" cy="7854301"/>
          </a:xfrm>
          <a:custGeom>
            <a:avLst/>
            <a:gdLst/>
            <a:ahLst/>
            <a:cxnLst/>
            <a:rect l="l" t="t" r="r" b="b"/>
            <a:pathLst>
              <a:path w="5089423" h="7854301">
                <a:moveTo>
                  <a:pt x="0" y="0"/>
                </a:moveTo>
                <a:lnTo>
                  <a:pt x="5089423" y="0"/>
                </a:lnTo>
                <a:lnTo>
                  <a:pt x="5089423" y="7854301"/>
                </a:lnTo>
                <a:lnTo>
                  <a:pt x="0" y="7854301"/>
                </a:lnTo>
                <a:lnTo>
                  <a:pt x="0" y="0"/>
                </a:lnTo>
                <a:close/>
              </a:path>
            </a:pathLst>
          </a:custGeom>
          <a:blipFill>
            <a:blip r:embed="rId4"/>
            <a:stretch>
              <a:fillRect/>
            </a:stretch>
          </a:blipFill>
        </p:spPr>
      </p:sp>
      <p:sp>
        <p:nvSpPr>
          <p:cNvPr id="7" name="TextBox 7"/>
          <p:cNvSpPr txBox="1"/>
          <p:nvPr/>
        </p:nvSpPr>
        <p:spPr>
          <a:xfrm>
            <a:off x="1891271" y="535305"/>
            <a:ext cx="14505459"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MODEL</a:t>
            </a:r>
          </a:p>
        </p:txBody>
      </p:sp>
      <p:sp>
        <p:nvSpPr>
          <p:cNvPr id="8" name="TextBox 8"/>
          <p:cNvSpPr txBox="1"/>
          <p:nvPr/>
        </p:nvSpPr>
        <p:spPr>
          <a:xfrm>
            <a:off x="12610303" y="2082861"/>
            <a:ext cx="4503250" cy="794725"/>
          </a:xfrm>
          <a:prstGeom prst="rect">
            <a:avLst/>
          </a:prstGeom>
        </p:spPr>
        <p:txBody>
          <a:bodyPr lIns="0" tIns="0" rIns="0" bIns="0" rtlCol="0" anchor="t">
            <a:spAutoFit/>
          </a:bodyPr>
          <a:lstStyle/>
          <a:p>
            <a:pPr algn="ctr">
              <a:lnSpc>
                <a:spcPts val="6499"/>
              </a:lnSpc>
            </a:pPr>
            <a:r>
              <a:rPr lang="en-US" sz="4999">
                <a:solidFill>
                  <a:srgbClr val="000000"/>
                </a:solidFill>
                <a:latin typeface="Baloo"/>
                <a:ea typeface="Baloo"/>
                <a:cs typeface="Baloo"/>
                <a:sym typeface="Baloo"/>
              </a:rPr>
              <a:t>Model</a:t>
            </a:r>
          </a:p>
        </p:txBody>
      </p:sp>
      <p:sp>
        <p:nvSpPr>
          <p:cNvPr id="9" name="Freeform 9"/>
          <p:cNvSpPr/>
          <p:nvPr/>
        </p:nvSpPr>
        <p:spPr>
          <a:xfrm>
            <a:off x="5992331" y="5912754"/>
            <a:ext cx="5358420" cy="3379004"/>
          </a:xfrm>
          <a:custGeom>
            <a:avLst/>
            <a:gdLst/>
            <a:ahLst/>
            <a:cxnLst/>
            <a:rect l="l" t="t" r="r" b="b"/>
            <a:pathLst>
              <a:path w="5358420" h="3379004">
                <a:moveTo>
                  <a:pt x="0" y="0"/>
                </a:moveTo>
                <a:lnTo>
                  <a:pt x="5358421" y="0"/>
                </a:lnTo>
                <a:lnTo>
                  <a:pt x="5358421" y="3379004"/>
                </a:lnTo>
                <a:lnTo>
                  <a:pt x="0" y="3379004"/>
                </a:lnTo>
                <a:lnTo>
                  <a:pt x="0" y="0"/>
                </a:lnTo>
                <a:close/>
              </a:path>
            </a:pathLst>
          </a:custGeom>
          <a:blipFill>
            <a:blip r:embed="rId5"/>
            <a:stretch>
              <a:fillRect/>
            </a:stretch>
          </a:blipFill>
        </p:spPr>
      </p:sp>
      <p:sp>
        <p:nvSpPr>
          <p:cNvPr id="10" name="TextBox 10"/>
          <p:cNvSpPr txBox="1"/>
          <p:nvPr/>
        </p:nvSpPr>
        <p:spPr>
          <a:xfrm>
            <a:off x="12438117" y="2849011"/>
            <a:ext cx="4821183" cy="6080287"/>
          </a:xfrm>
          <a:prstGeom prst="rect">
            <a:avLst/>
          </a:prstGeom>
        </p:spPr>
        <p:txBody>
          <a:bodyPr lIns="0" tIns="0" rIns="0" bIns="0" rtlCol="0" anchor="t">
            <a:spAutoFit/>
          </a:bodyPr>
          <a:lstStyle/>
          <a:p>
            <a:pPr algn="l">
              <a:lnSpc>
                <a:spcPts val="2441"/>
              </a:lnSpc>
              <a:spcBef>
                <a:spcPct val="0"/>
              </a:spcBef>
            </a:pPr>
            <a:r>
              <a:rPr lang="en-US" sz="1743">
                <a:solidFill>
                  <a:srgbClr val="000000"/>
                </a:solidFill>
                <a:latin typeface="DM Sans"/>
                <a:ea typeface="DM Sans"/>
                <a:cs typeface="DM Sans"/>
                <a:sym typeface="DM Sans"/>
              </a:rPr>
              <a:t>How It Works:</a:t>
            </a:r>
          </a:p>
          <a:p>
            <a:pPr marL="376451" lvl="1" indent="-188226" algn="l">
              <a:lnSpc>
                <a:spcPts val="2441"/>
              </a:lnSpc>
              <a:spcBef>
                <a:spcPct val="0"/>
              </a:spcBef>
              <a:buFont typeface="Arial"/>
              <a:buChar char="•"/>
            </a:pPr>
            <a:r>
              <a:rPr lang="en-US" sz="1743">
                <a:solidFill>
                  <a:srgbClr val="000000"/>
                </a:solidFill>
                <a:latin typeface="DM Sans"/>
                <a:ea typeface="DM Sans"/>
                <a:cs typeface="DM Sans"/>
                <a:sym typeface="DM Sans"/>
              </a:rPr>
              <a:t>The </a:t>
            </a:r>
            <a:r>
              <a:rPr lang="en-US" sz="1743" b="1">
                <a:solidFill>
                  <a:srgbClr val="FFFFFF"/>
                </a:solidFill>
                <a:latin typeface="DM Sans Bold"/>
                <a:ea typeface="DM Sans Bold"/>
                <a:cs typeface="DM Sans Bold"/>
                <a:sym typeface="DM Sans Bold"/>
              </a:rPr>
              <a:t>Event</a:t>
            </a:r>
            <a:r>
              <a:rPr lang="en-US" sz="1743">
                <a:solidFill>
                  <a:srgbClr val="000000"/>
                </a:solidFill>
                <a:latin typeface="DM Sans"/>
                <a:ea typeface="DM Sans"/>
                <a:cs typeface="DM Sans"/>
                <a:sym typeface="DM Sans"/>
              </a:rPr>
              <a:t> class models event details, including recurrence patterns and visual representation.</a:t>
            </a:r>
          </a:p>
          <a:p>
            <a:pPr marL="376451" lvl="1" indent="-188226" algn="l">
              <a:lnSpc>
                <a:spcPts val="2441"/>
              </a:lnSpc>
              <a:spcBef>
                <a:spcPct val="0"/>
              </a:spcBef>
              <a:buFont typeface="Arial"/>
              <a:buChar char="•"/>
            </a:pPr>
            <a:r>
              <a:rPr lang="en-US" sz="1743">
                <a:solidFill>
                  <a:srgbClr val="000000"/>
                </a:solidFill>
                <a:latin typeface="DM Sans"/>
                <a:ea typeface="DM Sans"/>
                <a:cs typeface="DM Sans"/>
                <a:sym typeface="DM Sans"/>
              </a:rPr>
              <a:t>Uses </a:t>
            </a:r>
            <a:r>
              <a:rPr lang="en-US" sz="1743" b="1">
                <a:solidFill>
                  <a:srgbClr val="FFFFFF"/>
                </a:solidFill>
                <a:latin typeface="DM Sans Bold"/>
                <a:ea typeface="DM Sans Bold"/>
                <a:cs typeface="DM Sans Bold"/>
                <a:sym typeface="DM Sans Bold"/>
              </a:rPr>
              <a:t>Colors</a:t>
            </a:r>
            <a:r>
              <a:rPr lang="en-US" sz="1743">
                <a:solidFill>
                  <a:srgbClr val="000000"/>
                </a:solidFill>
                <a:latin typeface="DM Sans"/>
                <a:ea typeface="DM Sans"/>
                <a:cs typeface="DM Sans"/>
                <a:sym typeface="DM Sans"/>
              </a:rPr>
              <a:t> enum to assign event colors with RGB values for easy visual identification.</a:t>
            </a:r>
          </a:p>
          <a:p>
            <a:pPr marL="376451" lvl="1" indent="-188226" algn="l">
              <a:lnSpc>
                <a:spcPts val="2441"/>
              </a:lnSpc>
              <a:spcBef>
                <a:spcPct val="0"/>
              </a:spcBef>
              <a:buFont typeface="Arial"/>
              <a:buChar char="•"/>
            </a:pPr>
            <a:r>
              <a:rPr lang="en-US" sz="1743">
                <a:solidFill>
                  <a:srgbClr val="000000"/>
                </a:solidFill>
                <a:latin typeface="DM Sans"/>
                <a:ea typeface="DM Sans"/>
                <a:cs typeface="DM Sans"/>
                <a:sym typeface="DM Sans"/>
              </a:rPr>
              <a:t>Implements </a:t>
            </a:r>
            <a:r>
              <a:rPr lang="en-US" sz="1743" b="1">
                <a:solidFill>
                  <a:srgbClr val="FFFFFF"/>
                </a:solidFill>
                <a:latin typeface="DM Sans Bold"/>
                <a:ea typeface="DM Sans Bold"/>
                <a:cs typeface="DM Sans Bold"/>
                <a:sym typeface="DM Sans Bold"/>
              </a:rPr>
              <a:t>RepeatType</a:t>
            </a:r>
            <a:r>
              <a:rPr lang="en-US" sz="1743">
                <a:solidFill>
                  <a:srgbClr val="000000"/>
                </a:solidFill>
                <a:latin typeface="DM Sans"/>
                <a:ea typeface="DM Sans"/>
                <a:cs typeface="DM Sans"/>
                <a:sym typeface="DM Sans"/>
              </a:rPr>
              <a:t> enum to support different event repetition types (e.g., Daily, Weekly).</a:t>
            </a:r>
          </a:p>
          <a:p>
            <a:pPr algn="l">
              <a:lnSpc>
                <a:spcPts val="2441"/>
              </a:lnSpc>
              <a:spcBef>
                <a:spcPct val="0"/>
              </a:spcBef>
            </a:pPr>
            <a:r>
              <a:rPr lang="en-US" sz="1743">
                <a:solidFill>
                  <a:srgbClr val="000000"/>
                </a:solidFill>
                <a:latin typeface="DM Sans"/>
                <a:ea typeface="DM Sans"/>
                <a:cs typeface="DM Sans"/>
                <a:sym typeface="DM Sans"/>
              </a:rPr>
              <a:t>Effectiveness:</a:t>
            </a:r>
          </a:p>
          <a:p>
            <a:pPr marL="376451" lvl="1" indent="-188226" algn="l">
              <a:lnSpc>
                <a:spcPts val="2441"/>
              </a:lnSpc>
              <a:spcBef>
                <a:spcPct val="0"/>
              </a:spcBef>
              <a:buFont typeface="Arial"/>
              <a:buChar char="•"/>
            </a:pPr>
            <a:r>
              <a:rPr lang="en-US" sz="1743">
                <a:solidFill>
                  <a:srgbClr val="000000"/>
                </a:solidFill>
                <a:latin typeface="DM Sans"/>
                <a:ea typeface="DM Sans"/>
                <a:cs typeface="DM Sans"/>
                <a:sym typeface="DM Sans"/>
              </a:rPr>
              <a:t>Efficient Event Handling: Simplifies scheduling with structured attributes and built-in recurrence options.</a:t>
            </a:r>
          </a:p>
          <a:p>
            <a:pPr marL="376451" lvl="1" indent="-188226" algn="l">
              <a:lnSpc>
                <a:spcPts val="2441"/>
              </a:lnSpc>
              <a:spcBef>
                <a:spcPct val="0"/>
              </a:spcBef>
              <a:buFont typeface="Arial"/>
              <a:buChar char="•"/>
            </a:pPr>
            <a:r>
              <a:rPr lang="en-US" sz="1743">
                <a:solidFill>
                  <a:srgbClr val="000000"/>
                </a:solidFill>
                <a:latin typeface="DM Sans"/>
                <a:ea typeface="DM Sans"/>
                <a:cs typeface="DM Sans"/>
                <a:sym typeface="DM Sans"/>
              </a:rPr>
              <a:t>Enhanced User Experience: Color coding makes events easily distinguishable.</a:t>
            </a:r>
          </a:p>
          <a:p>
            <a:pPr marL="376451" lvl="1" indent="-188226" algn="l">
              <a:lnSpc>
                <a:spcPts val="2441"/>
              </a:lnSpc>
              <a:spcBef>
                <a:spcPct val="0"/>
              </a:spcBef>
              <a:buFont typeface="Arial"/>
              <a:buChar char="•"/>
            </a:pPr>
            <a:r>
              <a:rPr lang="en-US" sz="1743">
                <a:solidFill>
                  <a:srgbClr val="000000"/>
                </a:solidFill>
                <a:latin typeface="DM Sans"/>
                <a:ea typeface="DM Sans"/>
                <a:cs typeface="DM Sans"/>
                <a:sym typeface="DM Sans"/>
              </a:rPr>
              <a:t>Flexible Recurrence: Supports various repetition frequencies, catering to diverse scheduling needs.</a:t>
            </a:r>
          </a:p>
          <a:p>
            <a:pPr algn="l">
              <a:lnSpc>
                <a:spcPts val="2441"/>
              </a:lnSpc>
              <a:spcBef>
                <a:spcPct val="0"/>
              </a:spcBef>
            </a:pPr>
            <a:endParaRPr lang="en-US" sz="1743">
              <a:solidFill>
                <a:srgbClr val="000000"/>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b="1">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504950" y="2697487"/>
            <a:ext cx="7848753" cy="2282322"/>
          </a:xfrm>
          <a:prstGeom prst="rect">
            <a:avLst/>
          </a:prstGeom>
        </p:spPr>
        <p:txBody>
          <a:bodyPr lIns="0" tIns="0" rIns="0" bIns="0" rtlCol="0" anchor="t">
            <a:spAutoFit/>
          </a:bodyPr>
          <a:lstStyle/>
          <a:p>
            <a:pPr algn="ctr">
              <a:lnSpc>
                <a:spcPts val="8730"/>
              </a:lnSpc>
            </a:pPr>
            <a:r>
              <a:rPr lang="en-US" sz="9000" b="1">
                <a:solidFill>
                  <a:srgbClr val="000000"/>
                </a:solidFill>
                <a:latin typeface="DM Sans Bold"/>
                <a:ea typeface="DM Sans Bold"/>
                <a:cs typeface="DM Sans Bold"/>
                <a:sym typeface="DM Sans Bold"/>
              </a:rPr>
              <a:t>Origin of the creative idea</a:t>
            </a:r>
          </a:p>
        </p:txBody>
      </p:sp>
      <p:sp>
        <p:nvSpPr>
          <p:cNvPr id="5" name="TextBox 5"/>
          <p:cNvSpPr txBox="1"/>
          <p:nvPr/>
        </p:nvSpPr>
        <p:spPr>
          <a:xfrm>
            <a:off x="1775818" y="5996092"/>
            <a:ext cx="7707571" cy="1990725"/>
          </a:xfrm>
          <a:prstGeom prst="rect">
            <a:avLst/>
          </a:prstGeom>
        </p:spPr>
        <p:txBody>
          <a:bodyPr lIns="0" tIns="0" rIns="0" bIns="0" rtlCol="0" anchor="t">
            <a:spAutoFit/>
          </a:bodyPr>
          <a:lstStyle/>
          <a:p>
            <a:pPr marL="0" lvl="0" indent="0" algn="just">
              <a:lnSpc>
                <a:spcPts val="2699"/>
              </a:lnSpc>
              <a:spcBef>
                <a:spcPct val="0"/>
              </a:spcBef>
            </a:pPr>
            <a:r>
              <a:rPr lang="en-US" sz="1999" spc="119">
                <a:solidFill>
                  <a:srgbClr val="000000"/>
                </a:solidFill>
                <a:latin typeface="DM Sans"/>
                <a:ea typeface="DM Sans"/>
                <a:cs typeface="DM Sans"/>
                <a:sym typeface="DM Sans"/>
              </a:rPr>
              <a:t>The idea for the Timetable Scheduler emerged from the pressing challenges faced by educational institutions in managing schedules efficiently. Traditional manual scheduling methods are often labor-intensive and error-prone, leading to frequent conflicts and inefficiencies.</a:t>
            </a:r>
          </a:p>
          <a:p>
            <a:pPr marL="0" lvl="0" indent="0" algn="just">
              <a:lnSpc>
                <a:spcPts val="2699"/>
              </a:lnSpc>
              <a:spcBef>
                <a:spcPct val="0"/>
              </a:spcBef>
            </a:pPr>
            <a:endParaRPr lang="en-US" sz="1999" spc="119">
              <a:solidFill>
                <a:srgbClr val="000000"/>
              </a:solidFill>
              <a:latin typeface="DM Sans"/>
              <a:ea typeface="DM Sans"/>
              <a:cs typeface="DM Sans"/>
              <a:sym typeface="DM Sans"/>
            </a:endParaRP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6638718" y="48239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823672" y="4822899"/>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0519563" y="4822899"/>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4522310" y="4823914"/>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3936908" y="2465524"/>
            <a:ext cx="10414184" cy="1177290"/>
          </a:xfrm>
          <a:prstGeom prst="rect">
            <a:avLst/>
          </a:prstGeom>
        </p:spPr>
        <p:txBody>
          <a:bodyPr lIns="0" tIns="0" rIns="0" bIns="0" rtlCol="0" anchor="t">
            <a:spAutoFit/>
          </a:bodyPr>
          <a:lstStyle/>
          <a:p>
            <a:pPr algn="ctr">
              <a:lnSpc>
                <a:spcPts val="8730"/>
              </a:lnSpc>
              <a:spcBef>
                <a:spcPct val="0"/>
              </a:spcBef>
            </a:pPr>
            <a:r>
              <a:rPr lang="en-US" sz="9000" b="1">
                <a:solidFill>
                  <a:srgbClr val="000000"/>
                </a:solidFill>
                <a:latin typeface="DM Sans Bold"/>
                <a:ea typeface="DM Sans Bold"/>
                <a:cs typeface="DM Sans Bold"/>
                <a:sym typeface="DM Sans Bold"/>
              </a:rPr>
              <a:t>Key Inspirations</a:t>
            </a:r>
          </a:p>
        </p:txBody>
      </p:sp>
      <p:sp>
        <p:nvSpPr>
          <p:cNvPr id="17" name="TextBox 17"/>
          <p:cNvSpPr txBox="1"/>
          <p:nvPr/>
        </p:nvSpPr>
        <p:spPr>
          <a:xfrm>
            <a:off x="2678973" y="5613373"/>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01</a:t>
            </a:r>
          </a:p>
        </p:txBody>
      </p:sp>
      <p:sp>
        <p:nvSpPr>
          <p:cNvPr id="18" name="TextBox 18"/>
          <p:cNvSpPr txBox="1"/>
          <p:nvPr/>
        </p:nvSpPr>
        <p:spPr>
          <a:xfrm>
            <a:off x="6454203" y="5613373"/>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02</a:t>
            </a:r>
          </a:p>
        </p:txBody>
      </p:sp>
      <p:sp>
        <p:nvSpPr>
          <p:cNvPr id="19" name="TextBox 19"/>
          <p:cNvSpPr txBox="1"/>
          <p:nvPr/>
        </p:nvSpPr>
        <p:spPr>
          <a:xfrm>
            <a:off x="1385463" y="6447891"/>
            <a:ext cx="3490833" cy="1979676"/>
          </a:xfrm>
          <a:prstGeom prst="rect">
            <a:avLst/>
          </a:prstGeom>
        </p:spPr>
        <p:txBody>
          <a:bodyPr lIns="0" tIns="0" rIns="0" bIns="0" rtlCol="0" anchor="t">
            <a:spAutoFit/>
          </a:bodyPr>
          <a:lstStyle/>
          <a:p>
            <a:pPr algn="just">
              <a:lnSpc>
                <a:spcPts val="2651"/>
              </a:lnSpc>
            </a:pPr>
            <a:r>
              <a:rPr lang="en-US" sz="1699">
                <a:solidFill>
                  <a:srgbClr val="000000"/>
                </a:solidFill>
                <a:latin typeface="DM Sans"/>
                <a:ea typeface="DM Sans"/>
                <a:cs typeface="DM Sans"/>
                <a:sym typeface="DM Sans"/>
              </a:rPr>
              <a:t>Pain Points in Manual Scheduling:</a:t>
            </a:r>
          </a:p>
          <a:p>
            <a:pPr marL="367029" lvl="1" indent="-183514" algn="just">
              <a:lnSpc>
                <a:spcPts val="2651"/>
              </a:lnSpc>
              <a:buFont typeface="Arial"/>
              <a:buChar char="•"/>
            </a:pPr>
            <a:r>
              <a:rPr lang="en-US" sz="1699">
                <a:solidFill>
                  <a:srgbClr val="000000"/>
                </a:solidFill>
                <a:latin typeface="DM Sans"/>
                <a:ea typeface="DM Sans"/>
                <a:cs typeface="DM Sans"/>
                <a:sym typeface="DM Sans"/>
              </a:rPr>
              <a:t>Time-consuming processes</a:t>
            </a:r>
          </a:p>
          <a:p>
            <a:pPr marL="367029" lvl="1" indent="-183514" algn="just">
              <a:lnSpc>
                <a:spcPts val="2651"/>
              </a:lnSpc>
              <a:buFont typeface="Arial"/>
              <a:buChar char="•"/>
            </a:pPr>
            <a:r>
              <a:rPr lang="en-US" sz="1699">
                <a:solidFill>
                  <a:srgbClr val="000000"/>
                </a:solidFill>
                <a:latin typeface="DM Sans"/>
                <a:ea typeface="DM Sans"/>
                <a:cs typeface="DM Sans"/>
                <a:sym typeface="DM Sans"/>
              </a:rPr>
              <a:t>High likelihood of human error</a:t>
            </a:r>
          </a:p>
          <a:p>
            <a:pPr marL="367029" lvl="1" indent="-183514" algn="just">
              <a:lnSpc>
                <a:spcPts val="2651"/>
              </a:lnSpc>
              <a:buFont typeface="Arial"/>
              <a:buChar char="•"/>
            </a:pPr>
            <a:r>
              <a:rPr lang="en-US" sz="1699">
                <a:solidFill>
                  <a:srgbClr val="000000"/>
                </a:solidFill>
                <a:latin typeface="DM Sans"/>
                <a:ea typeface="DM Sans"/>
                <a:cs typeface="DM Sans"/>
                <a:sym typeface="DM Sans"/>
              </a:rPr>
              <a:t>Difficulty in managing recurring events and avoiding overlaps</a:t>
            </a:r>
          </a:p>
          <a:p>
            <a:pPr algn="just">
              <a:lnSpc>
                <a:spcPts val="2651"/>
              </a:lnSpc>
            </a:pPr>
            <a:endParaRPr lang="en-US" sz="1699">
              <a:solidFill>
                <a:srgbClr val="000000"/>
              </a:solidFill>
              <a:latin typeface="DM Sans"/>
              <a:ea typeface="DM Sans"/>
              <a:cs typeface="DM Sans"/>
              <a:sym typeface="DM Sans"/>
            </a:endParaRPr>
          </a:p>
        </p:txBody>
      </p:sp>
      <p:sp>
        <p:nvSpPr>
          <p:cNvPr id="20" name="TextBox 20"/>
          <p:cNvSpPr txBox="1"/>
          <p:nvPr/>
        </p:nvSpPr>
        <p:spPr>
          <a:xfrm>
            <a:off x="5519302" y="6445224"/>
            <a:ext cx="3132225" cy="1979676"/>
          </a:xfrm>
          <a:prstGeom prst="rect">
            <a:avLst/>
          </a:prstGeom>
        </p:spPr>
        <p:txBody>
          <a:bodyPr lIns="0" tIns="0" rIns="0" bIns="0" rtlCol="0" anchor="t">
            <a:spAutoFit/>
          </a:bodyPr>
          <a:lstStyle/>
          <a:p>
            <a:pPr algn="just">
              <a:lnSpc>
                <a:spcPts val="2651"/>
              </a:lnSpc>
            </a:pPr>
            <a:r>
              <a:rPr lang="en-US" sz="1699">
                <a:solidFill>
                  <a:srgbClr val="000000"/>
                </a:solidFill>
                <a:latin typeface="DM Sans"/>
                <a:ea typeface="DM Sans"/>
                <a:cs typeface="DM Sans"/>
                <a:sym typeface="DM Sans"/>
              </a:rPr>
              <a:t>Need for Automation:</a:t>
            </a:r>
          </a:p>
          <a:p>
            <a:pPr marL="367029" lvl="1" indent="-183514" algn="just">
              <a:lnSpc>
                <a:spcPts val="2651"/>
              </a:lnSpc>
              <a:buFont typeface="Arial"/>
              <a:buChar char="•"/>
            </a:pPr>
            <a:r>
              <a:rPr lang="en-US" sz="1699">
                <a:solidFill>
                  <a:srgbClr val="000000"/>
                </a:solidFill>
                <a:latin typeface="DM Sans"/>
                <a:ea typeface="DM Sans"/>
                <a:cs typeface="DM Sans"/>
                <a:sym typeface="DM Sans"/>
              </a:rPr>
              <a:t>Automating the scheduling process reduces workload</a:t>
            </a:r>
          </a:p>
          <a:p>
            <a:pPr marL="367029" lvl="1" indent="-183514" algn="just">
              <a:lnSpc>
                <a:spcPts val="2651"/>
              </a:lnSpc>
              <a:buFont typeface="Arial"/>
              <a:buChar char="•"/>
            </a:pPr>
            <a:r>
              <a:rPr lang="en-US" sz="1699">
                <a:solidFill>
                  <a:srgbClr val="000000"/>
                </a:solidFill>
                <a:latin typeface="DM Sans"/>
                <a:ea typeface="DM Sans"/>
                <a:cs typeface="DM Sans"/>
                <a:sym typeface="DM Sans"/>
              </a:rPr>
              <a:t>Ensures accuracy and conflict prevention</a:t>
            </a:r>
          </a:p>
          <a:p>
            <a:pPr algn="just">
              <a:lnSpc>
                <a:spcPts val="2651"/>
              </a:lnSpc>
            </a:pPr>
            <a:endParaRPr lang="en-US" sz="1699">
              <a:solidFill>
                <a:srgbClr val="000000"/>
              </a:solidFill>
              <a:latin typeface="DM Sans"/>
              <a:ea typeface="DM Sans"/>
              <a:cs typeface="DM Sans"/>
              <a:sym typeface="DM Sans"/>
            </a:endParaRPr>
          </a:p>
        </p:txBody>
      </p:sp>
      <p:sp>
        <p:nvSpPr>
          <p:cNvPr id="21" name="TextBox 21"/>
          <p:cNvSpPr txBox="1"/>
          <p:nvPr/>
        </p:nvSpPr>
        <p:spPr>
          <a:xfrm>
            <a:off x="10404126" y="5613373"/>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03</a:t>
            </a:r>
          </a:p>
        </p:txBody>
      </p:sp>
      <p:sp>
        <p:nvSpPr>
          <p:cNvPr id="22" name="TextBox 22"/>
          <p:cNvSpPr txBox="1"/>
          <p:nvPr/>
        </p:nvSpPr>
        <p:spPr>
          <a:xfrm>
            <a:off x="9249026" y="6445224"/>
            <a:ext cx="3545187" cy="2646426"/>
          </a:xfrm>
          <a:prstGeom prst="rect">
            <a:avLst/>
          </a:prstGeom>
        </p:spPr>
        <p:txBody>
          <a:bodyPr lIns="0" tIns="0" rIns="0" bIns="0" rtlCol="0" anchor="t">
            <a:spAutoFit/>
          </a:bodyPr>
          <a:lstStyle/>
          <a:p>
            <a:pPr algn="just">
              <a:lnSpc>
                <a:spcPts val="2651"/>
              </a:lnSpc>
            </a:pPr>
            <a:r>
              <a:rPr lang="en-US" sz="1699">
                <a:solidFill>
                  <a:srgbClr val="000000"/>
                </a:solidFill>
                <a:latin typeface="DM Sans"/>
                <a:ea typeface="DM Sans"/>
                <a:cs typeface="DM Sans"/>
                <a:sym typeface="DM Sans"/>
              </a:rPr>
              <a:t>Java Swing and User Experience:</a:t>
            </a:r>
          </a:p>
          <a:p>
            <a:pPr marL="367029" lvl="1" indent="-183514" algn="just">
              <a:lnSpc>
                <a:spcPts val="2651"/>
              </a:lnSpc>
              <a:buFont typeface="Arial"/>
              <a:buChar char="•"/>
            </a:pPr>
            <a:r>
              <a:rPr lang="en-US" sz="1699">
                <a:solidFill>
                  <a:srgbClr val="000000"/>
                </a:solidFill>
                <a:latin typeface="DM Sans"/>
                <a:ea typeface="DM Sans"/>
                <a:cs typeface="DM Sans"/>
                <a:sym typeface="DM Sans"/>
              </a:rPr>
              <a:t>Java Swing was chosen for creating an intuitive and adaptable graphical interface</a:t>
            </a:r>
          </a:p>
          <a:p>
            <a:pPr marL="367029" lvl="1" indent="-183514" algn="just">
              <a:lnSpc>
                <a:spcPts val="2651"/>
              </a:lnSpc>
              <a:buFont typeface="Arial"/>
              <a:buChar char="•"/>
            </a:pPr>
            <a:r>
              <a:rPr lang="en-US" sz="1699">
                <a:solidFill>
                  <a:srgbClr val="000000"/>
                </a:solidFill>
                <a:latin typeface="DM Sans"/>
                <a:ea typeface="DM Sans"/>
                <a:cs typeface="DM Sans"/>
                <a:sym typeface="DM Sans"/>
              </a:rPr>
              <a:t>Aimed at making scheduling accessible even for non-technical users</a:t>
            </a:r>
          </a:p>
          <a:p>
            <a:pPr algn="just">
              <a:lnSpc>
                <a:spcPts val="2651"/>
              </a:lnSpc>
            </a:pPr>
            <a:endParaRPr lang="en-US" sz="1699">
              <a:solidFill>
                <a:srgbClr val="000000"/>
              </a:solidFill>
              <a:latin typeface="DM Sans"/>
              <a:ea typeface="DM Sans"/>
              <a:cs typeface="DM Sans"/>
              <a:sym typeface="DM Sans"/>
            </a:endParaRPr>
          </a:p>
        </p:txBody>
      </p:sp>
      <p:sp>
        <p:nvSpPr>
          <p:cNvPr id="23" name="TextBox 23"/>
          <p:cNvSpPr txBox="1"/>
          <p:nvPr/>
        </p:nvSpPr>
        <p:spPr>
          <a:xfrm>
            <a:off x="14351092" y="5616041"/>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04</a:t>
            </a:r>
          </a:p>
        </p:txBody>
      </p:sp>
      <p:sp>
        <p:nvSpPr>
          <p:cNvPr id="24" name="TextBox 24"/>
          <p:cNvSpPr txBox="1"/>
          <p:nvPr/>
        </p:nvSpPr>
        <p:spPr>
          <a:xfrm>
            <a:off x="13310590" y="6445224"/>
            <a:ext cx="3672191" cy="2646426"/>
          </a:xfrm>
          <a:prstGeom prst="rect">
            <a:avLst/>
          </a:prstGeom>
        </p:spPr>
        <p:txBody>
          <a:bodyPr lIns="0" tIns="0" rIns="0" bIns="0" rtlCol="0" anchor="t">
            <a:spAutoFit/>
          </a:bodyPr>
          <a:lstStyle/>
          <a:p>
            <a:pPr algn="just">
              <a:lnSpc>
                <a:spcPts val="2651"/>
              </a:lnSpc>
            </a:pPr>
            <a:r>
              <a:rPr lang="en-US" sz="1699">
                <a:solidFill>
                  <a:srgbClr val="000000"/>
                </a:solidFill>
                <a:latin typeface="DM Sans"/>
                <a:ea typeface="DM Sans"/>
                <a:cs typeface="DM Sans"/>
                <a:sym typeface="DM Sans"/>
              </a:rPr>
              <a:t>Room for Future Expansion:</a:t>
            </a:r>
          </a:p>
          <a:p>
            <a:pPr marL="367029" lvl="1" indent="-183514" algn="just">
              <a:lnSpc>
                <a:spcPts val="2651"/>
              </a:lnSpc>
              <a:buFont typeface="Arial"/>
              <a:buChar char="•"/>
            </a:pPr>
            <a:r>
              <a:rPr lang="en-US" sz="1699">
                <a:solidFill>
                  <a:srgbClr val="000000"/>
                </a:solidFill>
                <a:latin typeface="DM Sans"/>
                <a:ea typeface="DM Sans"/>
                <a:cs typeface="DM Sans"/>
                <a:sym typeface="DM Sans"/>
              </a:rPr>
              <a:t>Potential to integrate advanced features like room reservations and detailed lesson planning</a:t>
            </a:r>
          </a:p>
          <a:p>
            <a:pPr marL="367029" lvl="1" indent="-183514" algn="just">
              <a:lnSpc>
                <a:spcPts val="2651"/>
              </a:lnSpc>
              <a:buFont typeface="Arial"/>
              <a:buChar char="•"/>
            </a:pPr>
            <a:r>
              <a:rPr lang="en-US" sz="1699">
                <a:solidFill>
                  <a:srgbClr val="000000"/>
                </a:solidFill>
                <a:latin typeface="DM Sans"/>
                <a:ea typeface="DM Sans"/>
                <a:cs typeface="DM Sans"/>
                <a:sym typeface="DM Sans"/>
              </a:rPr>
              <a:t>Focus on creating a scalable solution adaptable to evolving educational needs</a:t>
            </a:r>
          </a:p>
          <a:p>
            <a:pPr algn="just">
              <a:lnSpc>
                <a:spcPts val="2651"/>
              </a:lnSpc>
            </a:pPr>
            <a:endParaRPr lang="en-US" sz="1699">
              <a:solidFill>
                <a:srgbClr val="000000"/>
              </a:solidFill>
              <a:latin typeface="DM Sans"/>
              <a:ea typeface="DM Sans"/>
              <a:cs typeface="DM Sans"/>
              <a:sym typeface="DM Sans"/>
            </a:endParaRPr>
          </a:p>
        </p:txBody>
      </p:sp>
      <p:sp>
        <p:nvSpPr>
          <p:cNvPr id="25" name="Freeform 25"/>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29" name="Freeform 29"/>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31" name="Freeform 31"/>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32" name="Freeform 32"/>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486991" y="2228594"/>
            <a:ext cx="7395075" cy="6091693"/>
          </a:xfrm>
          <a:custGeom>
            <a:avLst/>
            <a:gdLst/>
            <a:ahLst/>
            <a:cxnLst/>
            <a:rect l="l" t="t" r="r" b="b"/>
            <a:pathLst>
              <a:path w="7395075" h="6091693">
                <a:moveTo>
                  <a:pt x="0" y="0"/>
                </a:moveTo>
                <a:lnTo>
                  <a:pt x="7395075" y="0"/>
                </a:lnTo>
                <a:lnTo>
                  <a:pt x="7395075" y="6091693"/>
                </a:lnTo>
                <a:lnTo>
                  <a:pt x="0" y="6091693"/>
                </a:lnTo>
                <a:lnTo>
                  <a:pt x="0" y="0"/>
                </a:lnTo>
                <a:close/>
              </a:path>
            </a:pathLst>
          </a:custGeom>
          <a:blipFill>
            <a:blip r:embed="rId3"/>
            <a:stretch>
              <a:fillRect/>
            </a:stretch>
          </a:blipFill>
        </p:spPr>
      </p:sp>
      <p:sp>
        <p:nvSpPr>
          <p:cNvPr id="4" name="Freeform 4"/>
          <p:cNvSpPr/>
          <p:nvPr/>
        </p:nvSpPr>
        <p:spPr>
          <a:xfrm>
            <a:off x="10241007" y="2221897"/>
            <a:ext cx="6448048" cy="5843206"/>
          </a:xfrm>
          <a:custGeom>
            <a:avLst/>
            <a:gdLst/>
            <a:ahLst/>
            <a:cxnLst/>
            <a:rect l="l" t="t" r="r" b="b"/>
            <a:pathLst>
              <a:path w="6448048" h="5843206">
                <a:moveTo>
                  <a:pt x="0" y="0"/>
                </a:moveTo>
                <a:lnTo>
                  <a:pt x="6448048" y="0"/>
                </a:lnTo>
                <a:lnTo>
                  <a:pt x="6448048" y="5843206"/>
                </a:lnTo>
                <a:lnTo>
                  <a:pt x="0" y="5843206"/>
                </a:lnTo>
                <a:lnTo>
                  <a:pt x="0" y="0"/>
                </a:lnTo>
                <a:close/>
              </a:path>
            </a:pathLst>
          </a:custGeom>
          <a:blipFill>
            <a:blip r:embed="rId4"/>
            <a:stretch>
              <a:fillRect/>
            </a:stretch>
          </a:blipFill>
        </p:spPr>
      </p:sp>
      <p:sp>
        <p:nvSpPr>
          <p:cNvPr id="5" name="TextBox 5"/>
          <p:cNvSpPr txBox="1"/>
          <p:nvPr/>
        </p:nvSpPr>
        <p:spPr>
          <a:xfrm>
            <a:off x="6497701" y="760909"/>
            <a:ext cx="5429640"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Interface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28700" y="2444574"/>
            <a:ext cx="7027864" cy="6279473"/>
          </a:xfrm>
          <a:custGeom>
            <a:avLst/>
            <a:gdLst/>
            <a:ahLst/>
            <a:cxnLst/>
            <a:rect l="l" t="t" r="r" b="b"/>
            <a:pathLst>
              <a:path w="7027864" h="6279473">
                <a:moveTo>
                  <a:pt x="0" y="0"/>
                </a:moveTo>
                <a:lnTo>
                  <a:pt x="7027864" y="0"/>
                </a:lnTo>
                <a:lnTo>
                  <a:pt x="7027864" y="6279472"/>
                </a:lnTo>
                <a:lnTo>
                  <a:pt x="0" y="6279472"/>
                </a:lnTo>
                <a:lnTo>
                  <a:pt x="0" y="0"/>
                </a:lnTo>
                <a:close/>
              </a:path>
            </a:pathLst>
          </a:custGeom>
          <a:blipFill>
            <a:blip r:embed="rId3"/>
            <a:stretch>
              <a:fillRect/>
            </a:stretch>
          </a:blipFill>
        </p:spPr>
      </p:sp>
      <p:sp>
        <p:nvSpPr>
          <p:cNvPr id="4" name="Freeform 4"/>
          <p:cNvSpPr/>
          <p:nvPr/>
        </p:nvSpPr>
        <p:spPr>
          <a:xfrm>
            <a:off x="8602565" y="2444574"/>
            <a:ext cx="9356456" cy="3649018"/>
          </a:xfrm>
          <a:custGeom>
            <a:avLst/>
            <a:gdLst/>
            <a:ahLst/>
            <a:cxnLst/>
            <a:rect l="l" t="t" r="r" b="b"/>
            <a:pathLst>
              <a:path w="9356456" h="3649018">
                <a:moveTo>
                  <a:pt x="0" y="0"/>
                </a:moveTo>
                <a:lnTo>
                  <a:pt x="9356456" y="0"/>
                </a:lnTo>
                <a:lnTo>
                  <a:pt x="9356456" y="3649018"/>
                </a:lnTo>
                <a:lnTo>
                  <a:pt x="0" y="3649018"/>
                </a:lnTo>
                <a:lnTo>
                  <a:pt x="0" y="0"/>
                </a:lnTo>
                <a:close/>
              </a:path>
            </a:pathLst>
          </a:custGeom>
          <a:blipFill>
            <a:blip r:embed="rId4"/>
            <a:stretch>
              <a:fillRect/>
            </a:stretch>
          </a:blipFill>
        </p:spPr>
      </p:sp>
      <p:sp>
        <p:nvSpPr>
          <p:cNvPr id="5" name="Freeform 5"/>
          <p:cNvSpPr/>
          <p:nvPr/>
        </p:nvSpPr>
        <p:spPr>
          <a:xfrm>
            <a:off x="8602565" y="6402006"/>
            <a:ext cx="9356456" cy="2322040"/>
          </a:xfrm>
          <a:custGeom>
            <a:avLst/>
            <a:gdLst/>
            <a:ahLst/>
            <a:cxnLst/>
            <a:rect l="l" t="t" r="r" b="b"/>
            <a:pathLst>
              <a:path w="9356456" h="2322040">
                <a:moveTo>
                  <a:pt x="0" y="0"/>
                </a:moveTo>
                <a:lnTo>
                  <a:pt x="9356456" y="0"/>
                </a:lnTo>
                <a:lnTo>
                  <a:pt x="9356456" y="2322040"/>
                </a:lnTo>
                <a:lnTo>
                  <a:pt x="0" y="2322040"/>
                </a:lnTo>
                <a:lnTo>
                  <a:pt x="0" y="0"/>
                </a:lnTo>
                <a:close/>
              </a:path>
            </a:pathLst>
          </a:custGeom>
          <a:blipFill>
            <a:blip r:embed="rId5"/>
            <a:stretch>
              <a:fillRect/>
            </a:stretch>
          </a:blipFill>
        </p:spPr>
      </p:sp>
      <p:sp>
        <p:nvSpPr>
          <p:cNvPr id="6" name="TextBox 6"/>
          <p:cNvSpPr txBox="1"/>
          <p:nvPr/>
        </p:nvSpPr>
        <p:spPr>
          <a:xfrm>
            <a:off x="6497701" y="760909"/>
            <a:ext cx="5429640"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Interface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447195" y="5364656"/>
            <a:ext cx="5879836" cy="3155716"/>
            <a:chOff x="0" y="0"/>
            <a:chExt cx="2174131" cy="1166859"/>
          </a:xfrm>
        </p:grpSpPr>
        <p:sp>
          <p:nvSpPr>
            <p:cNvPr id="4" name="Freeform 4"/>
            <p:cNvSpPr/>
            <p:nvPr/>
          </p:nvSpPr>
          <p:spPr>
            <a:xfrm>
              <a:off x="0" y="0"/>
              <a:ext cx="2174131" cy="1166859"/>
            </a:xfrm>
            <a:custGeom>
              <a:avLst/>
              <a:gdLst/>
              <a:ahLst/>
              <a:cxnLst/>
              <a:rect l="l" t="t" r="r" b="b"/>
              <a:pathLst>
                <a:path w="2174131" h="1166859">
                  <a:moveTo>
                    <a:pt x="19750" y="0"/>
                  </a:moveTo>
                  <a:lnTo>
                    <a:pt x="2154381" y="0"/>
                  </a:lnTo>
                  <a:cubicBezTo>
                    <a:pt x="2165289" y="0"/>
                    <a:pt x="2174131" y="8843"/>
                    <a:pt x="2174131" y="19750"/>
                  </a:cubicBezTo>
                  <a:lnTo>
                    <a:pt x="2174131" y="1147109"/>
                  </a:lnTo>
                  <a:cubicBezTo>
                    <a:pt x="2174131" y="1158017"/>
                    <a:pt x="2165289" y="1166859"/>
                    <a:pt x="2154381" y="1166859"/>
                  </a:cubicBezTo>
                  <a:lnTo>
                    <a:pt x="19750" y="1166859"/>
                  </a:lnTo>
                  <a:cubicBezTo>
                    <a:pt x="8843" y="1166859"/>
                    <a:pt x="0" y="1158017"/>
                    <a:pt x="0" y="1147109"/>
                  </a:cubicBezTo>
                  <a:lnTo>
                    <a:pt x="0" y="19750"/>
                  </a:lnTo>
                  <a:cubicBezTo>
                    <a:pt x="0" y="8843"/>
                    <a:pt x="8843" y="0"/>
                    <a:pt x="19750" y="0"/>
                  </a:cubicBezTo>
                  <a:close/>
                </a:path>
              </a:pathLst>
            </a:custGeom>
            <a:solidFill>
              <a:srgbClr val="8AB7E2"/>
            </a:solidFill>
            <a:ln w="9525" cap="sq">
              <a:solidFill>
                <a:srgbClr val="000000"/>
              </a:solidFill>
              <a:prstDash val="solid"/>
              <a:miter/>
            </a:ln>
          </p:spPr>
        </p:sp>
        <p:sp>
          <p:nvSpPr>
            <p:cNvPr id="5" name="TextBox 5"/>
            <p:cNvSpPr txBox="1"/>
            <p:nvPr/>
          </p:nvSpPr>
          <p:spPr>
            <a:xfrm>
              <a:off x="0" y="-38100"/>
              <a:ext cx="2174131" cy="120495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rot="5400000">
            <a:off x="8566738" y="4023299"/>
            <a:ext cx="1522980" cy="683956"/>
          </a:xfrm>
          <a:custGeom>
            <a:avLst/>
            <a:gdLst/>
            <a:ahLst/>
            <a:cxnLst/>
            <a:rect l="l" t="t" r="r" b="b"/>
            <a:pathLst>
              <a:path w="1522980" h="683956">
                <a:moveTo>
                  <a:pt x="0" y="0"/>
                </a:moveTo>
                <a:lnTo>
                  <a:pt x="1522980" y="0"/>
                </a:lnTo>
                <a:lnTo>
                  <a:pt x="1522980" y="683957"/>
                </a:lnTo>
                <a:lnTo>
                  <a:pt x="0" y="68395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rot="7617967">
            <a:off x="2973113" y="3994570"/>
            <a:ext cx="1491559" cy="669846"/>
          </a:xfrm>
          <a:custGeom>
            <a:avLst/>
            <a:gdLst/>
            <a:ahLst/>
            <a:cxnLst/>
            <a:rect l="l" t="t" r="r" b="b"/>
            <a:pathLst>
              <a:path w="1491559" h="669846">
                <a:moveTo>
                  <a:pt x="0" y="0"/>
                </a:moveTo>
                <a:lnTo>
                  <a:pt x="1491559" y="0"/>
                </a:lnTo>
                <a:lnTo>
                  <a:pt x="1491559" y="669846"/>
                </a:lnTo>
                <a:lnTo>
                  <a:pt x="0" y="66984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793005" y="5594535"/>
            <a:ext cx="5251436" cy="2648332"/>
          </a:xfrm>
          <a:prstGeom prst="rect">
            <a:avLst/>
          </a:prstGeom>
        </p:spPr>
        <p:txBody>
          <a:bodyPr lIns="0" tIns="0" rIns="0" bIns="0" rtlCol="0" anchor="t">
            <a:spAutoFit/>
          </a:bodyPr>
          <a:lstStyle/>
          <a:p>
            <a:pPr marL="0" lvl="0" indent="0" algn="just">
              <a:lnSpc>
                <a:spcPts val="2681"/>
              </a:lnSpc>
            </a:pPr>
            <a:r>
              <a:rPr lang="en-US" sz="1799" b="1">
                <a:solidFill>
                  <a:srgbClr val="FFFFFF"/>
                </a:solidFill>
                <a:latin typeface="DM Sans Bold"/>
                <a:ea typeface="DM Sans Bold"/>
                <a:cs typeface="DM Sans Bold"/>
                <a:sym typeface="DM Sans Bold"/>
              </a:rPr>
              <a:t>MySQ</a:t>
            </a:r>
            <a:r>
              <a:rPr lang="en-US" sz="1799" b="1" u="none" strike="noStrike">
                <a:solidFill>
                  <a:srgbClr val="FFFFFF"/>
                </a:solidFill>
                <a:latin typeface="DM Sans Bold"/>
                <a:ea typeface="DM Sans Bold"/>
                <a:cs typeface="DM Sans Bold"/>
                <a:sym typeface="DM Sans Bold"/>
              </a:rPr>
              <a:t>L Connector</a:t>
            </a:r>
          </a:p>
          <a:p>
            <a:pPr marL="388615" lvl="1" indent="-194308" algn="just">
              <a:lnSpc>
                <a:spcPts val="2681"/>
              </a:lnSpc>
              <a:buFont typeface="Arial"/>
              <a:buChar char="•"/>
            </a:pPr>
            <a:r>
              <a:rPr lang="en-US" sz="1799" b="1" u="none" strike="noStrike">
                <a:solidFill>
                  <a:srgbClr val="FFFFFF"/>
                </a:solidFill>
                <a:latin typeface="DM Sans Bold"/>
                <a:ea typeface="DM Sans Bold"/>
                <a:cs typeface="DM Sans Bold"/>
                <a:sym typeface="DM Sans Bold"/>
              </a:rPr>
              <a:t>Facilitates seamless interaction between the Java application and the MySQL database.</a:t>
            </a:r>
          </a:p>
          <a:p>
            <a:pPr marL="388615" lvl="1" indent="-194308" algn="just">
              <a:lnSpc>
                <a:spcPts val="2681"/>
              </a:lnSpc>
              <a:buFont typeface="Arial"/>
              <a:buChar char="•"/>
            </a:pPr>
            <a:r>
              <a:rPr lang="en-US" sz="1799" b="1" u="none" strike="noStrike">
                <a:solidFill>
                  <a:srgbClr val="FFFFFF"/>
                </a:solidFill>
                <a:latin typeface="DM Sans Bold"/>
                <a:ea typeface="DM Sans Bold"/>
                <a:cs typeface="DM Sans Bold"/>
                <a:sym typeface="DM Sans Bold"/>
              </a:rPr>
              <a:t>Enables efficient storage and retrieval of timetable data, ensuring data integrity and smooth operation.</a:t>
            </a:r>
          </a:p>
          <a:p>
            <a:pPr marL="0" lvl="0" indent="0" algn="just">
              <a:lnSpc>
                <a:spcPts val="2681"/>
              </a:lnSpc>
            </a:pPr>
            <a:endParaRPr lang="en-US" sz="1799" b="1" u="none" strike="noStrike">
              <a:solidFill>
                <a:srgbClr val="FFFFFF"/>
              </a:solidFill>
              <a:latin typeface="DM Sans Bold"/>
              <a:ea typeface="DM Sans Bold"/>
              <a:cs typeface="DM Sans Bold"/>
              <a:sym typeface="DM Sans Bold"/>
            </a:endParaRPr>
          </a:p>
        </p:txBody>
      </p:sp>
      <p:sp>
        <p:nvSpPr>
          <p:cNvPr id="9" name="TextBox 9"/>
          <p:cNvSpPr txBox="1"/>
          <p:nvPr/>
        </p:nvSpPr>
        <p:spPr>
          <a:xfrm>
            <a:off x="3002823" y="1974562"/>
            <a:ext cx="13385417" cy="1043306"/>
          </a:xfrm>
          <a:prstGeom prst="rect">
            <a:avLst/>
          </a:prstGeom>
        </p:spPr>
        <p:txBody>
          <a:bodyPr lIns="0" tIns="0" rIns="0" bIns="0" rtlCol="0" anchor="t">
            <a:spAutoFit/>
          </a:bodyPr>
          <a:lstStyle/>
          <a:p>
            <a:pPr marL="0" lvl="1" indent="0" algn="ctr">
              <a:lnSpc>
                <a:spcPts val="7760"/>
              </a:lnSpc>
              <a:spcBef>
                <a:spcPct val="0"/>
              </a:spcBef>
            </a:pPr>
            <a:r>
              <a:rPr lang="en-US" sz="8000" b="1">
                <a:solidFill>
                  <a:srgbClr val="000000"/>
                </a:solidFill>
                <a:latin typeface="DM Sans Bold"/>
                <a:ea typeface="DM Sans Bold"/>
                <a:cs typeface="DM Sans Bold"/>
                <a:sym typeface="DM Sans Bold"/>
              </a:rPr>
              <a:t>ADDITION LIBRARY USED</a:t>
            </a:r>
          </a:p>
        </p:txBody>
      </p:sp>
      <p:sp>
        <p:nvSpPr>
          <p:cNvPr id="10" name="Freeform 10"/>
          <p:cNvSpPr/>
          <p:nvPr/>
        </p:nvSpPr>
        <p:spPr>
          <a:xfrm rot="3209977">
            <a:off x="14190818" y="4071006"/>
            <a:ext cx="1389090" cy="623828"/>
          </a:xfrm>
          <a:custGeom>
            <a:avLst/>
            <a:gdLst/>
            <a:ahLst/>
            <a:cxnLst/>
            <a:rect l="l" t="t" r="r" b="b"/>
            <a:pathLst>
              <a:path w="1389090" h="623828">
                <a:moveTo>
                  <a:pt x="0" y="0"/>
                </a:moveTo>
                <a:lnTo>
                  <a:pt x="1389090" y="0"/>
                </a:lnTo>
                <a:lnTo>
                  <a:pt x="1389090" y="623828"/>
                </a:lnTo>
                <a:lnTo>
                  <a:pt x="0" y="62382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1" name="Group 11"/>
          <p:cNvGrpSpPr/>
          <p:nvPr/>
        </p:nvGrpSpPr>
        <p:grpSpPr>
          <a:xfrm>
            <a:off x="12533900" y="5364656"/>
            <a:ext cx="5248097" cy="3155716"/>
            <a:chOff x="0" y="0"/>
            <a:chExt cx="1940539" cy="1166859"/>
          </a:xfrm>
        </p:grpSpPr>
        <p:sp>
          <p:nvSpPr>
            <p:cNvPr id="12" name="Freeform 12"/>
            <p:cNvSpPr/>
            <p:nvPr/>
          </p:nvSpPr>
          <p:spPr>
            <a:xfrm>
              <a:off x="0" y="0"/>
              <a:ext cx="1940539" cy="1166859"/>
            </a:xfrm>
            <a:custGeom>
              <a:avLst/>
              <a:gdLst/>
              <a:ahLst/>
              <a:cxnLst/>
              <a:rect l="l" t="t" r="r" b="b"/>
              <a:pathLst>
                <a:path w="1940539" h="1166859">
                  <a:moveTo>
                    <a:pt x="22128" y="0"/>
                  </a:moveTo>
                  <a:lnTo>
                    <a:pt x="1918411" y="0"/>
                  </a:lnTo>
                  <a:cubicBezTo>
                    <a:pt x="1930632" y="0"/>
                    <a:pt x="1940539" y="9907"/>
                    <a:pt x="1940539" y="22128"/>
                  </a:cubicBezTo>
                  <a:lnTo>
                    <a:pt x="1940539" y="1144731"/>
                  </a:lnTo>
                  <a:cubicBezTo>
                    <a:pt x="1940539" y="1150600"/>
                    <a:pt x="1938208" y="1156228"/>
                    <a:pt x="1934058" y="1160378"/>
                  </a:cubicBezTo>
                  <a:cubicBezTo>
                    <a:pt x="1929908" y="1164528"/>
                    <a:pt x="1924280" y="1166859"/>
                    <a:pt x="1918411" y="1166859"/>
                  </a:cubicBezTo>
                  <a:lnTo>
                    <a:pt x="22128" y="1166859"/>
                  </a:lnTo>
                  <a:cubicBezTo>
                    <a:pt x="9907" y="1166859"/>
                    <a:pt x="0" y="1156952"/>
                    <a:pt x="0" y="1144731"/>
                  </a:cubicBezTo>
                  <a:lnTo>
                    <a:pt x="0" y="22128"/>
                  </a:lnTo>
                  <a:cubicBezTo>
                    <a:pt x="0" y="9907"/>
                    <a:pt x="9907" y="0"/>
                    <a:pt x="22128" y="0"/>
                  </a:cubicBezTo>
                  <a:close/>
                </a:path>
              </a:pathLst>
            </a:custGeom>
            <a:solidFill>
              <a:srgbClr val="8AB7E2"/>
            </a:solidFill>
            <a:ln w="9525" cap="sq">
              <a:solidFill>
                <a:srgbClr val="000000"/>
              </a:solidFill>
              <a:prstDash val="solid"/>
              <a:miter/>
            </a:ln>
          </p:spPr>
        </p:sp>
        <p:sp>
          <p:nvSpPr>
            <p:cNvPr id="13" name="TextBox 13"/>
            <p:cNvSpPr txBox="1"/>
            <p:nvPr/>
          </p:nvSpPr>
          <p:spPr>
            <a:xfrm>
              <a:off x="0" y="-38100"/>
              <a:ext cx="1940539" cy="120495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TextBox 14"/>
          <p:cNvSpPr txBox="1"/>
          <p:nvPr/>
        </p:nvSpPr>
        <p:spPr>
          <a:xfrm>
            <a:off x="12802079" y="5594535"/>
            <a:ext cx="4737086" cy="2648332"/>
          </a:xfrm>
          <a:prstGeom prst="rect">
            <a:avLst/>
          </a:prstGeom>
        </p:spPr>
        <p:txBody>
          <a:bodyPr lIns="0" tIns="0" rIns="0" bIns="0" rtlCol="0" anchor="t">
            <a:spAutoFit/>
          </a:bodyPr>
          <a:lstStyle/>
          <a:p>
            <a:pPr marL="0" lvl="0" indent="0" algn="just">
              <a:lnSpc>
                <a:spcPts val="2681"/>
              </a:lnSpc>
            </a:pPr>
            <a:r>
              <a:rPr lang="en-US" sz="1799" b="1">
                <a:solidFill>
                  <a:srgbClr val="FFFFFF"/>
                </a:solidFill>
                <a:latin typeface="DM Sans Bold"/>
                <a:ea typeface="DM Sans Bold"/>
                <a:cs typeface="DM Sans Bold"/>
                <a:sym typeface="DM Sans Bold"/>
              </a:rPr>
              <a:t>iT</a:t>
            </a:r>
            <a:r>
              <a:rPr lang="en-US" sz="1799" b="1" u="none" strike="noStrike">
                <a:solidFill>
                  <a:srgbClr val="FFFFFF"/>
                </a:solidFill>
                <a:latin typeface="DM Sans Bold"/>
                <a:ea typeface="DM Sans Bold"/>
                <a:cs typeface="DM Sans Bold"/>
                <a:sym typeface="DM Sans Bold"/>
              </a:rPr>
              <a:t>ext PDF Library</a:t>
            </a:r>
          </a:p>
          <a:p>
            <a:pPr marL="388615" lvl="1" indent="-194308" algn="just">
              <a:lnSpc>
                <a:spcPts val="2681"/>
              </a:lnSpc>
              <a:buFont typeface="Arial"/>
              <a:buChar char="•"/>
            </a:pPr>
            <a:r>
              <a:rPr lang="en-US" sz="1799" b="1" u="none" strike="noStrike">
                <a:solidFill>
                  <a:srgbClr val="FFFFFF"/>
                </a:solidFill>
                <a:latin typeface="DM Sans Bold"/>
                <a:ea typeface="DM Sans Bold"/>
                <a:cs typeface="DM Sans Bold"/>
                <a:sym typeface="DM Sans Bold"/>
              </a:rPr>
              <a:t>Enables the creation and manipulation of PDF documents.</a:t>
            </a:r>
          </a:p>
          <a:p>
            <a:pPr marL="388615" lvl="1" indent="-194308" algn="just">
              <a:lnSpc>
                <a:spcPts val="2681"/>
              </a:lnSpc>
              <a:buFont typeface="Arial"/>
              <a:buChar char="•"/>
            </a:pPr>
            <a:r>
              <a:rPr lang="en-US" sz="1799" b="1" u="none" strike="noStrike">
                <a:solidFill>
                  <a:srgbClr val="FFFFFF"/>
                </a:solidFill>
                <a:latin typeface="DM Sans Bold"/>
                <a:ea typeface="DM Sans Bold"/>
                <a:cs typeface="DM Sans Bold"/>
                <a:sym typeface="DM Sans Bold"/>
              </a:rPr>
              <a:t>Essential for generating reports and exporting timetables in a professional PDF format, ensuring flexibility and high-quality document output.</a:t>
            </a:r>
          </a:p>
          <a:p>
            <a:pPr marL="0" lvl="0" indent="0" algn="just">
              <a:lnSpc>
                <a:spcPts val="2681"/>
              </a:lnSpc>
            </a:pPr>
            <a:endParaRPr lang="en-US" sz="1799" b="1" u="none" strike="noStrike">
              <a:solidFill>
                <a:srgbClr val="FFFFFF"/>
              </a:solidFill>
              <a:latin typeface="DM Sans Bold"/>
              <a:ea typeface="DM Sans Bold"/>
              <a:cs typeface="DM Sans Bold"/>
              <a:sym typeface="DM Sans Bold"/>
            </a:endParaRPr>
          </a:p>
        </p:txBody>
      </p:sp>
      <p:grpSp>
        <p:nvGrpSpPr>
          <p:cNvPr id="15" name="Group 15"/>
          <p:cNvGrpSpPr/>
          <p:nvPr/>
        </p:nvGrpSpPr>
        <p:grpSpPr>
          <a:xfrm>
            <a:off x="6577841" y="5364656"/>
            <a:ext cx="5614638" cy="3155716"/>
            <a:chOff x="0" y="0"/>
            <a:chExt cx="2076072" cy="1166859"/>
          </a:xfrm>
        </p:grpSpPr>
        <p:sp>
          <p:nvSpPr>
            <p:cNvPr id="16" name="Freeform 16"/>
            <p:cNvSpPr/>
            <p:nvPr/>
          </p:nvSpPr>
          <p:spPr>
            <a:xfrm>
              <a:off x="0" y="0"/>
              <a:ext cx="2076072" cy="1166859"/>
            </a:xfrm>
            <a:custGeom>
              <a:avLst/>
              <a:gdLst/>
              <a:ahLst/>
              <a:cxnLst/>
              <a:rect l="l" t="t" r="r" b="b"/>
              <a:pathLst>
                <a:path w="2076072" h="1166859">
                  <a:moveTo>
                    <a:pt x="20683" y="0"/>
                  </a:moveTo>
                  <a:lnTo>
                    <a:pt x="2055388" y="0"/>
                  </a:lnTo>
                  <a:cubicBezTo>
                    <a:pt x="2066811" y="0"/>
                    <a:pt x="2076072" y="9260"/>
                    <a:pt x="2076072" y="20683"/>
                  </a:cubicBezTo>
                  <a:lnTo>
                    <a:pt x="2076072" y="1146176"/>
                  </a:lnTo>
                  <a:cubicBezTo>
                    <a:pt x="2076072" y="1157599"/>
                    <a:pt x="2066811" y="1166859"/>
                    <a:pt x="2055388" y="1166859"/>
                  </a:cubicBezTo>
                  <a:lnTo>
                    <a:pt x="20683" y="1166859"/>
                  </a:lnTo>
                  <a:cubicBezTo>
                    <a:pt x="9260" y="1166859"/>
                    <a:pt x="0" y="1157599"/>
                    <a:pt x="0" y="1146176"/>
                  </a:cubicBezTo>
                  <a:lnTo>
                    <a:pt x="0" y="20683"/>
                  </a:lnTo>
                  <a:cubicBezTo>
                    <a:pt x="0" y="9260"/>
                    <a:pt x="9260" y="0"/>
                    <a:pt x="20683" y="0"/>
                  </a:cubicBezTo>
                  <a:close/>
                </a:path>
              </a:pathLst>
            </a:custGeom>
            <a:solidFill>
              <a:srgbClr val="8AB7E2"/>
            </a:solidFill>
            <a:ln w="9525" cap="sq">
              <a:solidFill>
                <a:srgbClr val="000000"/>
              </a:solidFill>
              <a:prstDash val="solid"/>
              <a:miter/>
            </a:ln>
          </p:spPr>
        </p:sp>
        <p:sp>
          <p:nvSpPr>
            <p:cNvPr id="17" name="TextBox 17"/>
            <p:cNvSpPr txBox="1"/>
            <p:nvPr/>
          </p:nvSpPr>
          <p:spPr>
            <a:xfrm>
              <a:off x="0" y="-38100"/>
              <a:ext cx="2076072" cy="120495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8" name="TextBox 18"/>
          <p:cNvSpPr txBox="1"/>
          <p:nvPr/>
        </p:nvSpPr>
        <p:spPr>
          <a:xfrm>
            <a:off x="6936027" y="5594535"/>
            <a:ext cx="4706286" cy="2314957"/>
          </a:xfrm>
          <a:prstGeom prst="rect">
            <a:avLst/>
          </a:prstGeom>
        </p:spPr>
        <p:txBody>
          <a:bodyPr lIns="0" tIns="0" rIns="0" bIns="0" rtlCol="0" anchor="t">
            <a:spAutoFit/>
          </a:bodyPr>
          <a:lstStyle/>
          <a:p>
            <a:pPr marL="0" lvl="0" indent="0" algn="just">
              <a:lnSpc>
                <a:spcPts val="2681"/>
              </a:lnSpc>
            </a:pPr>
            <a:r>
              <a:rPr lang="en-US" sz="1799" b="1">
                <a:solidFill>
                  <a:srgbClr val="FFFFFF"/>
                </a:solidFill>
                <a:latin typeface="DM Sans Bold"/>
                <a:ea typeface="DM Sans Bold"/>
                <a:cs typeface="DM Sans Bold"/>
                <a:sym typeface="DM Sans Bold"/>
              </a:rPr>
              <a:t>J</a:t>
            </a:r>
            <a:r>
              <a:rPr lang="en-US" sz="1799" b="1" u="none" strike="noStrike">
                <a:solidFill>
                  <a:srgbClr val="FFFFFF"/>
                </a:solidFill>
                <a:latin typeface="DM Sans Bold"/>
                <a:ea typeface="DM Sans Bold"/>
                <a:cs typeface="DM Sans Bold"/>
                <a:sym typeface="DM Sans Bold"/>
              </a:rPr>
              <a:t>Calendar</a:t>
            </a:r>
          </a:p>
          <a:p>
            <a:pPr marL="388615" lvl="1" indent="-194308" algn="just">
              <a:lnSpc>
                <a:spcPts val="2681"/>
              </a:lnSpc>
              <a:buFont typeface="Arial"/>
              <a:buChar char="•"/>
            </a:pPr>
            <a:r>
              <a:rPr lang="en-US" sz="1799" b="1" u="none" strike="noStrike">
                <a:solidFill>
                  <a:srgbClr val="FFFFFF"/>
                </a:solidFill>
                <a:latin typeface="DM Sans Bold"/>
                <a:ea typeface="DM Sans Bold"/>
                <a:cs typeface="DM Sans Bold"/>
                <a:sym typeface="DM Sans Bold"/>
              </a:rPr>
              <a:t>Provides a user-friendly graphical interface for date selection.</a:t>
            </a:r>
          </a:p>
          <a:p>
            <a:pPr marL="388615" lvl="1" indent="-194308" algn="just">
              <a:lnSpc>
                <a:spcPts val="2681"/>
              </a:lnSpc>
              <a:buFont typeface="Arial"/>
              <a:buChar char="•"/>
            </a:pPr>
            <a:r>
              <a:rPr lang="en-US" sz="1799" b="1" u="none" strike="noStrike">
                <a:solidFill>
                  <a:srgbClr val="FFFFFF"/>
                </a:solidFill>
                <a:latin typeface="DM Sans Bold"/>
                <a:ea typeface="DM Sans Bold"/>
                <a:cs typeface="DM Sans Bold"/>
                <a:sym typeface="DM Sans Bold"/>
              </a:rPr>
              <a:t>Enhances usability by allowing quick and intuitive date selection, reducing manual input errors.</a:t>
            </a:r>
          </a:p>
          <a:p>
            <a:pPr marL="0" lvl="0" indent="0" algn="just">
              <a:lnSpc>
                <a:spcPts val="2681"/>
              </a:lnSpc>
            </a:pPr>
            <a:endParaRPr lang="en-US" sz="1799" b="1" u="none" strike="noStrike">
              <a:solidFill>
                <a:srgbClr val="FFFFFF"/>
              </a:solidFill>
              <a:latin typeface="DM Sans Bold"/>
              <a:ea typeface="DM Sans Bold"/>
              <a:cs typeface="DM Sans Bold"/>
              <a:sym typeface="DM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pic>
        <p:nvPicPr>
          <p:cNvPr id="3" name="Picture 3"/>
          <p:cNvPicPr>
            <a:picLocks noChangeAspect="1"/>
          </p:cNvPicPr>
          <p:nvPr/>
        </p:nvPicPr>
        <p:blipFill>
          <a:blip r:embed="rId3"/>
          <a:srcRect/>
          <a:stretch>
            <a:fillRect/>
          </a:stretch>
        </p:blipFill>
        <p:spPr>
          <a:xfrm>
            <a:off x="0" y="0"/>
            <a:ext cx="6925457" cy="4700654"/>
          </a:xfrm>
          <a:prstGeom prst="rect">
            <a:avLst/>
          </a:prstGeom>
        </p:spPr>
      </p:pic>
      <p:sp>
        <p:nvSpPr>
          <p:cNvPr id="4" name="Freeform 4"/>
          <p:cNvSpPr/>
          <p:nvPr/>
        </p:nvSpPr>
        <p:spPr>
          <a:xfrm>
            <a:off x="1028700" y="1854356"/>
            <a:ext cx="5281790" cy="7909866"/>
          </a:xfrm>
          <a:custGeom>
            <a:avLst/>
            <a:gdLst/>
            <a:ahLst/>
            <a:cxnLst/>
            <a:rect l="l" t="t" r="r" b="b"/>
            <a:pathLst>
              <a:path w="5281790" h="7909866">
                <a:moveTo>
                  <a:pt x="0" y="0"/>
                </a:moveTo>
                <a:lnTo>
                  <a:pt x="5281790" y="0"/>
                </a:lnTo>
                <a:lnTo>
                  <a:pt x="5281790" y="7909866"/>
                </a:lnTo>
                <a:lnTo>
                  <a:pt x="0" y="7909866"/>
                </a:lnTo>
                <a:lnTo>
                  <a:pt x="0" y="0"/>
                </a:lnTo>
                <a:close/>
              </a:path>
            </a:pathLst>
          </a:custGeom>
          <a:blipFill>
            <a:blip r:embed="rId4"/>
            <a:stretch>
              <a:fillRect/>
            </a:stretch>
          </a:blipFill>
        </p:spPr>
      </p:sp>
      <p:sp>
        <p:nvSpPr>
          <p:cNvPr id="5" name="TextBox 5"/>
          <p:cNvSpPr txBox="1"/>
          <p:nvPr/>
        </p:nvSpPr>
        <p:spPr>
          <a:xfrm>
            <a:off x="4582048" y="677066"/>
            <a:ext cx="10082391"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CODE STRUCTURE</a:t>
            </a:r>
          </a:p>
        </p:txBody>
      </p:sp>
      <p:sp>
        <p:nvSpPr>
          <p:cNvPr id="6" name="TextBox 6"/>
          <p:cNvSpPr txBox="1"/>
          <p:nvPr/>
        </p:nvSpPr>
        <p:spPr>
          <a:xfrm>
            <a:off x="7245856" y="2449108"/>
            <a:ext cx="9844046" cy="6225540"/>
          </a:xfrm>
          <a:prstGeom prst="rect">
            <a:avLst/>
          </a:prstGeom>
        </p:spPr>
        <p:txBody>
          <a:bodyPr lIns="0" tIns="0" rIns="0" bIns="0" rtlCol="0" anchor="t">
            <a:spAutoFit/>
          </a:bodyPr>
          <a:lstStyle/>
          <a:p>
            <a:pPr algn="just">
              <a:lnSpc>
                <a:spcPts val="3239"/>
              </a:lnSpc>
              <a:spcBef>
                <a:spcPct val="0"/>
              </a:spcBef>
            </a:pPr>
            <a:r>
              <a:rPr lang="en-US" sz="2399" b="1" spc="143">
                <a:solidFill>
                  <a:srgbClr val="000000"/>
                </a:solidFill>
                <a:latin typeface="DM Sans Bold"/>
                <a:ea typeface="DM Sans Bold"/>
                <a:cs typeface="DM Sans Bold"/>
                <a:sym typeface="DM Sans Bold"/>
              </a:rPr>
              <a:t>M</a:t>
            </a:r>
            <a:r>
              <a:rPr lang="en-US" sz="2399" b="1" u="none" spc="143">
                <a:solidFill>
                  <a:srgbClr val="000000"/>
                </a:solidFill>
                <a:latin typeface="DM Sans Bold"/>
                <a:ea typeface="DM Sans Bold"/>
                <a:cs typeface="DM Sans Bold"/>
                <a:sym typeface="DM Sans Bold"/>
              </a:rPr>
              <a:t>odel</a:t>
            </a:r>
          </a:p>
          <a:p>
            <a:pPr marL="431799" lvl="1" indent="-215899" algn="just">
              <a:lnSpc>
                <a:spcPts val="2699"/>
              </a:lnSpc>
              <a:spcBef>
                <a:spcPct val="0"/>
              </a:spcBef>
              <a:buFont typeface="Arial"/>
              <a:buChar char="•"/>
            </a:pPr>
            <a:r>
              <a:rPr lang="en-US" sz="1999" u="none" spc="119">
                <a:solidFill>
                  <a:srgbClr val="000000"/>
                </a:solidFill>
                <a:latin typeface="DM Sans"/>
                <a:ea typeface="DM Sans"/>
                <a:cs typeface="DM Sans"/>
                <a:sym typeface="DM Sans"/>
              </a:rPr>
              <a:t>EventDao.java: Handles CRUD operations for managing events in the MySQL database using JDBC.</a:t>
            </a:r>
          </a:p>
          <a:p>
            <a:pPr marL="431799" lvl="1" indent="-215899" algn="just">
              <a:lnSpc>
                <a:spcPts val="2699"/>
              </a:lnSpc>
              <a:spcBef>
                <a:spcPct val="0"/>
              </a:spcBef>
              <a:buFont typeface="Arial"/>
              <a:buChar char="•"/>
            </a:pPr>
            <a:r>
              <a:rPr lang="en-US" sz="1999" u="none" spc="119">
                <a:solidFill>
                  <a:srgbClr val="000000"/>
                </a:solidFill>
                <a:latin typeface="DM Sans"/>
                <a:ea typeface="DM Sans"/>
                <a:cs typeface="DM Sans"/>
                <a:sym typeface="DM Sans"/>
              </a:rPr>
              <a:t>DatabaseInitializer.java: Manages database connection setup and ensures proper data structure for timetable storage.</a:t>
            </a:r>
          </a:p>
          <a:p>
            <a:pPr algn="just">
              <a:lnSpc>
                <a:spcPts val="3239"/>
              </a:lnSpc>
              <a:spcBef>
                <a:spcPct val="0"/>
              </a:spcBef>
            </a:pPr>
            <a:r>
              <a:rPr lang="en-US" sz="2399" b="1" u="none" spc="143">
                <a:solidFill>
                  <a:srgbClr val="000000"/>
                </a:solidFill>
                <a:latin typeface="DM Sans Bold"/>
                <a:ea typeface="DM Sans Bold"/>
                <a:cs typeface="DM Sans Bold"/>
                <a:sym typeface="DM Sans Bold"/>
              </a:rPr>
              <a:t>View</a:t>
            </a:r>
          </a:p>
          <a:p>
            <a:pPr marL="431799" lvl="1" indent="-215899" algn="just">
              <a:lnSpc>
                <a:spcPts val="2699"/>
              </a:lnSpc>
              <a:spcBef>
                <a:spcPct val="0"/>
              </a:spcBef>
              <a:buFont typeface="Arial"/>
              <a:buChar char="•"/>
            </a:pPr>
            <a:r>
              <a:rPr lang="en-US" sz="1999" u="none" spc="119">
                <a:solidFill>
                  <a:srgbClr val="000000"/>
                </a:solidFill>
                <a:latin typeface="DM Sans"/>
                <a:ea typeface="DM Sans"/>
                <a:cs typeface="DM Sans"/>
                <a:sym typeface="DM Sans"/>
              </a:rPr>
              <a:t>HourlyCalendarUI.java: Displays the calendar view in an hourly format, allowing users to visualize their schedules and detect conflicts.</a:t>
            </a:r>
          </a:p>
          <a:p>
            <a:pPr marL="431799" lvl="1" indent="-215899" algn="just">
              <a:lnSpc>
                <a:spcPts val="2699"/>
              </a:lnSpc>
              <a:spcBef>
                <a:spcPct val="0"/>
              </a:spcBef>
              <a:buFont typeface="Arial"/>
              <a:buChar char="•"/>
            </a:pPr>
            <a:r>
              <a:rPr lang="en-US" sz="1999" u="none" spc="119">
                <a:solidFill>
                  <a:srgbClr val="000000"/>
                </a:solidFill>
                <a:latin typeface="DM Sans"/>
                <a:ea typeface="DM Sans"/>
                <a:cs typeface="DM Sans"/>
                <a:sym typeface="DM Sans"/>
              </a:rPr>
              <a:t>EventDetailFrame.java: Provides detailed information about specific events, such as start time, end time, and location.</a:t>
            </a:r>
          </a:p>
          <a:p>
            <a:pPr marL="431799" lvl="1" indent="-215899" algn="just">
              <a:lnSpc>
                <a:spcPts val="2699"/>
              </a:lnSpc>
              <a:spcBef>
                <a:spcPct val="0"/>
              </a:spcBef>
              <a:buFont typeface="Arial"/>
              <a:buChar char="•"/>
            </a:pPr>
            <a:r>
              <a:rPr lang="en-US" sz="1999" u="none" spc="119">
                <a:solidFill>
                  <a:srgbClr val="000000"/>
                </a:solidFill>
                <a:latin typeface="DM Sans"/>
                <a:ea typeface="DM Sans"/>
                <a:cs typeface="DM Sans"/>
                <a:sym typeface="DM Sans"/>
              </a:rPr>
              <a:t>AddEventFrame.java: User-friendly interface for adding new events, ensuring intuitive interaction and ease of use.</a:t>
            </a:r>
          </a:p>
          <a:p>
            <a:pPr algn="just">
              <a:lnSpc>
                <a:spcPts val="3239"/>
              </a:lnSpc>
              <a:spcBef>
                <a:spcPct val="0"/>
              </a:spcBef>
            </a:pPr>
            <a:r>
              <a:rPr lang="en-US" sz="2399" b="1" u="none" spc="143">
                <a:solidFill>
                  <a:srgbClr val="000000"/>
                </a:solidFill>
                <a:latin typeface="DM Sans Bold"/>
                <a:ea typeface="DM Sans Bold"/>
                <a:cs typeface="DM Sans Bold"/>
                <a:sym typeface="DM Sans Bold"/>
              </a:rPr>
              <a:t>Controller</a:t>
            </a:r>
          </a:p>
          <a:p>
            <a:pPr marL="431799" lvl="1" indent="-215899" algn="just">
              <a:lnSpc>
                <a:spcPts val="2699"/>
              </a:lnSpc>
              <a:spcBef>
                <a:spcPct val="0"/>
              </a:spcBef>
              <a:buFont typeface="Arial"/>
              <a:buChar char="•"/>
            </a:pPr>
            <a:r>
              <a:rPr lang="en-US" sz="1999" u="none" spc="119">
                <a:solidFill>
                  <a:srgbClr val="000000"/>
                </a:solidFill>
                <a:latin typeface="DM Sans"/>
                <a:ea typeface="DM Sans"/>
                <a:cs typeface="DM Sans"/>
                <a:sym typeface="DM Sans"/>
              </a:rPr>
              <a:t>EventController.java: Acts as the intermediary between the Model and the View, managing data flow, validating user input, and updating the database. It ensures seamless communication between the user interface and the underlying data logic.</a:t>
            </a:r>
          </a:p>
          <a:p>
            <a:pPr marL="0" lvl="0" indent="0" algn="just">
              <a:lnSpc>
                <a:spcPts val="2699"/>
              </a:lnSpc>
              <a:spcBef>
                <a:spcPct val="0"/>
              </a:spcBef>
            </a:pPr>
            <a:endParaRPr lang="en-US" sz="1999" u="none" spc="119">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500488" y="2762949"/>
            <a:ext cx="7159935" cy="5459451"/>
          </a:xfrm>
          <a:custGeom>
            <a:avLst/>
            <a:gdLst/>
            <a:ahLst/>
            <a:cxnLst/>
            <a:rect l="l" t="t" r="r" b="b"/>
            <a:pathLst>
              <a:path w="7159935" h="5459451">
                <a:moveTo>
                  <a:pt x="0" y="0"/>
                </a:moveTo>
                <a:lnTo>
                  <a:pt x="7159936" y="0"/>
                </a:lnTo>
                <a:lnTo>
                  <a:pt x="7159936" y="5459451"/>
                </a:lnTo>
                <a:lnTo>
                  <a:pt x="0" y="5459451"/>
                </a:lnTo>
                <a:lnTo>
                  <a:pt x="0" y="0"/>
                </a:lnTo>
                <a:close/>
              </a:path>
            </a:pathLst>
          </a:custGeom>
          <a:blipFill>
            <a:blip r:embed="rId3"/>
            <a:stretch>
              <a:fillRect/>
            </a:stretch>
          </a:blipFill>
        </p:spPr>
      </p:sp>
      <p:grpSp>
        <p:nvGrpSpPr>
          <p:cNvPr id="4" name="Group 4"/>
          <p:cNvGrpSpPr/>
          <p:nvPr/>
        </p:nvGrpSpPr>
        <p:grpSpPr>
          <a:xfrm>
            <a:off x="14783748" y="4124067"/>
            <a:ext cx="4184156" cy="3138211"/>
            <a:chOff x="0" y="0"/>
            <a:chExt cx="1982470" cy="1486897"/>
          </a:xfrm>
        </p:grpSpPr>
        <p:sp>
          <p:nvSpPr>
            <p:cNvPr id="5" name="Freeform 5"/>
            <p:cNvSpPr/>
            <p:nvPr/>
          </p:nvSpPr>
          <p:spPr>
            <a:xfrm>
              <a:off x="0" y="0"/>
              <a:ext cx="1982470" cy="1486897"/>
            </a:xfrm>
            <a:custGeom>
              <a:avLst/>
              <a:gdLst/>
              <a:ahLst/>
              <a:cxnLst/>
              <a:rect l="l" t="t" r="r" b="b"/>
              <a:pathLst>
                <a:path w="1982470" h="1486897">
                  <a:moveTo>
                    <a:pt x="1858010" y="1486897"/>
                  </a:moveTo>
                  <a:lnTo>
                    <a:pt x="124460" y="1486897"/>
                  </a:lnTo>
                  <a:cubicBezTo>
                    <a:pt x="55880" y="1486897"/>
                    <a:pt x="0" y="1431017"/>
                    <a:pt x="0" y="1362437"/>
                  </a:cubicBezTo>
                  <a:lnTo>
                    <a:pt x="0" y="124460"/>
                  </a:lnTo>
                  <a:cubicBezTo>
                    <a:pt x="0" y="55880"/>
                    <a:pt x="55880" y="0"/>
                    <a:pt x="124460" y="0"/>
                  </a:cubicBezTo>
                  <a:lnTo>
                    <a:pt x="1858010" y="0"/>
                  </a:lnTo>
                  <a:cubicBezTo>
                    <a:pt x="1926590" y="0"/>
                    <a:pt x="1982470" y="55880"/>
                    <a:pt x="1982470" y="124460"/>
                  </a:cubicBezTo>
                  <a:lnTo>
                    <a:pt x="1982470" y="1362437"/>
                  </a:lnTo>
                  <a:cubicBezTo>
                    <a:pt x="1982470" y="1431017"/>
                    <a:pt x="1926590" y="1486897"/>
                    <a:pt x="1858010" y="1486897"/>
                  </a:cubicBezTo>
                  <a:close/>
                </a:path>
              </a:pathLst>
            </a:custGeom>
            <a:solidFill>
              <a:srgbClr val="D8A1A6"/>
            </a:solidFill>
          </p:spPr>
        </p:sp>
      </p:grpSp>
      <p:sp>
        <p:nvSpPr>
          <p:cNvPr id="6" name="Freeform 6"/>
          <p:cNvSpPr/>
          <p:nvPr/>
        </p:nvSpPr>
        <p:spPr>
          <a:xfrm>
            <a:off x="7888134" y="2763054"/>
            <a:ext cx="6667903" cy="5459346"/>
          </a:xfrm>
          <a:custGeom>
            <a:avLst/>
            <a:gdLst/>
            <a:ahLst/>
            <a:cxnLst/>
            <a:rect l="l" t="t" r="r" b="b"/>
            <a:pathLst>
              <a:path w="6667903" h="5459346">
                <a:moveTo>
                  <a:pt x="0" y="0"/>
                </a:moveTo>
                <a:lnTo>
                  <a:pt x="6667903" y="0"/>
                </a:lnTo>
                <a:lnTo>
                  <a:pt x="6667903" y="5459346"/>
                </a:lnTo>
                <a:lnTo>
                  <a:pt x="0" y="5459346"/>
                </a:lnTo>
                <a:lnTo>
                  <a:pt x="0" y="0"/>
                </a:lnTo>
                <a:close/>
              </a:path>
            </a:pathLst>
          </a:custGeom>
          <a:blipFill>
            <a:blip r:embed="rId4"/>
            <a:stretch>
              <a:fillRect/>
            </a:stretch>
          </a:blipFill>
        </p:spPr>
      </p:sp>
      <p:sp>
        <p:nvSpPr>
          <p:cNvPr id="7" name="TextBox 7"/>
          <p:cNvSpPr txBox="1"/>
          <p:nvPr/>
        </p:nvSpPr>
        <p:spPr>
          <a:xfrm>
            <a:off x="3073399" y="747648"/>
            <a:ext cx="12780176"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MAIN FUNCTION: VIEW</a:t>
            </a:r>
          </a:p>
        </p:txBody>
      </p:sp>
      <p:sp>
        <p:nvSpPr>
          <p:cNvPr id="8" name="TextBox 8"/>
          <p:cNvSpPr txBox="1"/>
          <p:nvPr/>
        </p:nvSpPr>
        <p:spPr>
          <a:xfrm>
            <a:off x="14979457" y="4367669"/>
            <a:ext cx="3242699"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Main Screen</a:t>
            </a:r>
          </a:p>
        </p:txBody>
      </p:sp>
      <p:sp>
        <p:nvSpPr>
          <p:cNvPr id="9" name="TextBox 9"/>
          <p:cNvSpPr txBox="1"/>
          <p:nvPr/>
        </p:nvSpPr>
        <p:spPr>
          <a:xfrm>
            <a:off x="14979457" y="4931549"/>
            <a:ext cx="3006586" cy="2106295"/>
          </a:xfrm>
          <a:prstGeom prst="rect">
            <a:avLst/>
          </a:prstGeom>
        </p:spPr>
        <p:txBody>
          <a:bodyPr lIns="0" tIns="0" rIns="0" bIns="0" rtlCol="0" anchor="t">
            <a:spAutoFit/>
          </a:bodyPr>
          <a:lstStyle/>
          <a:p>
            <a:pPr algn="just">
              <a:lnSpc>
                <a:spcPts val="2795"/>
              </a:lnSpc>
            </a:pPr>
            <a:r>
              <a:rPr lang="en-US" sz="2150">
                <a:solidFill>
                  <a:srgbClr val="000000"/>
                </a:solidFill>
                <a:latin typeface="Clear Sans"/>
                <a:ea typeface="Clear Sans"/>
                <a:cs typeface="Clear Sans"/>
                <a:sym typeface="Clear Sans"/>
              </a:rPr>
              <a:t>Main screen to interact with the app.</a:t>
            </a:r>
          </a:p>
          <a:p>
            <a:pPr algn="just">
              <a:lnSpc>
                <a:spcPts val="2795"/>
              </a:lnSpc>
            </a:pPr>
            <a:r>
              <a:rPr lang="en-US" sz="2150">
                <a:solidFill>
                  <a:srgbClr val="000000"/>
                </a:solidFill>
                <a:latin typeface="Clear Sans"/>
                <a:ea typeface="Clear Sans"/>
                <a:cs typeface="Clear Sans"/>
                <a:sym typeface="Clear Sans"/>
              </a:rPr>
              <a:t>View event, navigate between weeks.</a:t>
            </a:r>
          </a:p>
          <a:p>
            <a:pPr algn="just">
              <a:lnSpc>
                <a:spcPts val="2795"/>
              </a:lnSpc>
            </a:pPr>
            <a:r>
              <a:rPr lang="en-US" sz="2150">
                <a:solidFill>
                  <a:srgbClr val="000000"/>
                </a:solidFill>
                <a:latin typeface="Clear Sans"/>
                <a:ea typeface="Clear Sans"/>
                <a:cs typeface="Clear Sans"/>
                <a:sym typeface="Clear Sans"/>
              </a:rPr>
              <a:t>Constructor to set up and create 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1103</Words>
  <Application>Microsoft Office PowerPoint</Application>
  <PresentationFormat>Custom</PresentationFormat>
  <Paragraphs>128</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Clear Sans</vt:lpstr>
      <vt:lpstr>DM Sans Bold</vt:lpstr>
      <vt:lpstr>Calibri</vt:lpstr>
      <vt:lpstr>Clear Sans Bold</vt:lpstr>
      <vt:lpstr>DM Sans</vt:lpstr>
      <vt:lpstr>Baloo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cp:lastModifiedBy>Windows 10</cp:lastModifiedBy>
  <cp:revision>2</cp:revision>
  <dcterms:created xsi:type="dcterms:W3CDTF">2006-08-16T00:00:00Z</dcterms:created>
  <dcterms:modified xsi:type="dcterms:W3CDTF">2024-11-10T14:36:18Z</dcterms:modified>
  <dc:identifier>DAGUxNnLx_w</dc:identifier>
</cp:coreProperties>
</file>